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4.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5.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6.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96" r:id="rId6"/>
    <p:sldMasterId id="2147483768" r:id="rId7"/>
    <p:sldMasterId id="2147483792" r:id="rId8"/>
    <p:sldMasterId id="2147483807" r:id="rId9"/>
    <p:sldMasterId id="2147483822" r:id="rId10"/>
    <p:sldMasterId id="2147483837" r:id="rId11"/>
    <p:sldMasterId id="2147483852" r:id="rId12"/>
    <p:sldMasterId id="2147483867" r:id="rId13"/>
    <p:sldMasterId id="2147483882" r:id="rId14"/>
    <p:sldMasterId id="2147483897" r:id="rId15"/>
    <p:sldMasterId id="2147483912" r:id="rId16"/>
    <p:sldMasterId id="2147483927" r:id="rId17"/>
    <p:sldMasterId id="2147483942" r:id="rId18"/>
    <p:sldMasterId id="2147483957" r:id="rId19"/>
    <p:sldMasterId id="2147483972" r:id="rId20"/>
  </p:sldMasterIdLst>
  <p:notesMasterIdLst>
    <p:notesMasterId r:id="rId39"/>
  </p:notesMasterIdLst>
  <p:sldIdLst>
    <p:sldId id="415" r:id="rId21"/>
    <p:sldId id="392" r:id="rId22"/>
    <p:sldId id="402" r:id="rId23"/>
    <p:sldId id="403" r:id="rId24"/>
    <p:sldId id="394" r:id="rId25"/>
    <p:sldId id="404" r:id="rId26"/>
    <p:sldId id="405" r:id="rId27"/>
    <p:sldId id="406" r:id="rId28"/>
    <p:sldId id="407" r:id="rId29"/>
    <p:sldId id="408" r:id="rId30"/>
    <p:sldId id="409" r:id="rId31"/>
    <p:sldId id="411" r:id="rId32"/>
    <p:sldId id="410" r:id="rId33"/>
    <p:sldId id="412" r:id="rId34"/>
    <p:sldId id="413" r:id="rId35"/>
    <p:sldId id="414" r:id="rId36"/>
    <p:sldId id="400" r:id="rId37"/>
    <p:sldId id="359"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72AF2F"/>
    <a:srgbClr val="008000"/>
    <a:srgbClr val="7AD0C0"/>
    <a:srgbClr val="0066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10" d="100"/>
          <a:sy n="110" d="100"/>
        </p:scale>
        <p:origin x="-1644"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43EF477-8FD8-4A3B-8DFB-A9075D5EF8BB}" type="datetimeFigureOut">
              <a:rPr lang="en-US" smtClean="0"/>
              <a:pPr/>
              <a:t>4/29/2016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EDB9527-B8C5-4A6A-AF0C-A38D6C7F15C6}" type="slidenum">
              <a:rPr lang="en-US" smtClean="0"/>
              <a:pPr/>
              <a:t>‹#›</a:t>
            </a:fld>
            <a:endParaRPr lang="en-US" dirty="0"/>
          </a:p>
        </p:txBody>
      </p:sp>
    </p:spTree>
    <p:extLst>
      <p:ext uri="{BB962C8B-B14F-4D97-AF65-F5344CB8AC3E}">
        <p14:creationId xmlns:p14="http://schemas.microsoft.com/office/powerpoint/2010/main" val="187578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C2E9C83-61A8-448F-985F-56ECDAFE69F9}" type="slidenum">
              <a:rPr lang="en-US" smtClean="0">
                <a:solidFill>
                  <a:prstClr val="black"/>
                </a:solidFill>
              </a:rPr>
              <a:pPr/>
              <a:t>4</a:t>
            </a:fld>
            <a:endParaRPr lang="en-US" smtClean="0">
              <a:solidFill>
                <a:prstClr val="black"/>
              </a:solidFill>
            </a:endParaRPr>
          </a:p>
        </p:txBody>
      </p:sp>
      <p:sp>
        <p:nvSpPr>
          <p:cNvPr id="32771" name="Rectangle 2"/>
          <p:cNvSpPr>
            <a:spLocks noGrp="1" noRot="1" noChangeAspect="1" noChangeArrowheads="1" noTextEdit="1"/>
          </p:cNvSpPr>
          <p:nvPr>
            <p:ph type="sldImg"/>
          </p:nvPr>
        </p:nvSpPr>
        <p:spPr>
          <a:xfrm>
            <a:off x="1184275" y="695325"/>
            <a:ext cx="4648200" cy="3486150"/>
          </a:xfrm>
          <a:ln/>
        </p:spPr>
      </p:sp>
      <p:sp>
        <p:nvSpPr>
          <p:cNvPr id="32772" name="Rectangle 3"/>
          <p:cNvSpPr>
            <a:spLocks noGrp="1" noChangeArrowheads="1"/>
          </p:cNvSpPr>
          <p:nvPr>
            <p:ph type="body" idx="1"/>
          </p:nvPr>
        </p:nvSpPr>
        <p:spPr>
          <a:xfrm>
            <a:off x="700730" y="4415161"/>
            <a:ext cx="5608942" cy="4185270"/>
          </a:xfrm>
          <a:noFill/>
          <a:ln/>
        </p:spPr>
        <p:txBody>
          <a:bodyPr lIns="89417" tIns="44710" rIns="89417" bIns="44710"/>
          <a:lstStyle/>
          <a:p>
            <a:pPr marL="676258" lvl="1" indent="-225419">
              <a:spcBef>
                <a:spcPct val="10000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52F70FF7-54CB-4527-8B8E-EAD193012DFD}" type="slidenum">
              <a:rPr lang="en-US" smtClean="0">
                <a:solidFill>
                  <a:prstClr val="black"/>
                </a:solidFill>
                <a:ea typeface="ＭＳ Ｐゴシック" pitchFamily="34" charset="-128"/>
              </a:rPr>
              <a:pPr/>
              <a:t>14</a:t>
            </a:fld>
            <a:endParaRPr lang="en-US" smtClean="0">
              <a:solidFill>
                <a:prstClr val="black"/>
              </a:solidFill>
              <a:ea typeface="ＭＳ Ｐゴシック" pitchFamily="34"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spcBef>
                <a:spcPct val="20000"/>
              </a:spcBef>
              <a:buFont typeface="Wingdings" pitchFamily="2" charset="2"/>
              <a:buChar char="§"/>
            </a:pPr>
            <a:r>
              <a:rPr lang="en-US" smtClean="0">
                <a:solidFill>
                  <a:srgbClr val="25418F"/>
                </a:solidFill>
              </a:rPr>
              <a:t>You’ve heard me say several times that screenings are the foundation of an effective and successful wellness program.  </a:t>
            </a:r>
          </a:p>
          <a:p>
            <a:pPr eaLnBrk="1" hangingPunct="1">
              <a:spcBef>
                <a:spcPct val="20000"/>
              </a:spcBef>
              <a:buFont typeface="Wingdings" pitchFamily="2" charset="2"/>
              <a:buChar char="§"/>
            </a:pPr>
            <a:r>
              <a:rPr lang="en-US" smtClean="0">
                <a:solidFill>
                  <a:srgbClr val="25418F"/>
                </a:solidFill>
              </a:rPr>
              <a:t>This fact makes a specific effort around driving employees to participate in screening events as important as planning the events themselves.  If employees don’t screen, they miss the opportunity to receive objective, evidence-based insights that can be a stimulus for taking action. </a:t>
            </a:r>
          </a:p>
          <a:p>
            <a:pPr eaLnBrk="1" hangingPunct="1">
              <a:spcBef>
                <a:spcPct val="20000"/>
              </a:spcBef>
              <a:buFont typeface="Wingdings" pitchFamily="2" charset="2"/>
              <a:buChar char="§"/>
            </a:pPr>
            <a:r>
              <a:rPr lang="en-US" smtClean="0">
                <a:solidFill>
                  <a:srgbClr val="25418F"/>
                </a:solidFill>
              </a:rPr>
              <a:t>When employers have strong participation the information they receive is powerful, decisions that need to be made among alternatives  to drive improvement are more clear, and the overall return to the employer and its employees are optimized.  </a:t>
            </a:r>
          </a:p>
          <a:p>
            <a:pPr eaLnBrk="1" hangingPunct="1">
              <a:spcBef>
                <a:spcPct val="20000"/>
              </a:spcBef>
              <a:buFont typeface="Wingdings" pitchFamily="2" charset="2"/>
              <a:buChar char="§"/>
            </a:pPr>
            <a:r>
              <a:rPr lang="en-US" smtClean="0">
                <a:solidFill>
                  <a:srgbClr val="25418F"/>
                </a:solidFill>
              </a:rPr>
              <a:t>For these reasons we offer counsel and assistance to help drive participation through a service we call “Reach”.   </a:t>
            </a:r>
          </a:p>
          <a:p>
            <a:pPr eaLnBrk="1" hangingPunct="1">
              <a:spcBef>
                <a:spcPct val="20000"/>
              </a:spcBef>
              <a:buFont typeface="Wingdings" pitchFamily="2" charset="2"/>
              <a:buChar char="§"/>
            </a:pPr>
            <a:r>
              <a:rPr lang="en-US" smtClean="0">
                <a:solidFill>
                  <a:srgbClr val="25418F"/>
                </a:solidFill>
              </a:rPr>
              <a:t>Each Blueprint for Wellness client receives the benefit of a Communications consultation with an experienced Marketing team member, and complimentary access to a diverse number of marketing templates they can use to customize their employee communications.</a:t>
            </a:r>
          </a:p>
          <a:p>
            <a:pPr eaLnBrk="1" hangingPunct="1">
              <a:spcBef>
                <a:spcPct val="20000"/>
              </a:spcBef>
              <a:buFont typeface="Wingdings" pitchFamily="2" charset="2"/>
              <a:buChar char="§"/>
            </a:pPr>
            <a:r>
              <a:rPr lang="en-US" smtClean="0">
                <a:solidFill>
                  <a:srgbClr val="25418F"/>
                </a:solidFill>
              </a:rPr>
              <a:t>They will also receive guidance on incentive values, an area of growing interest to employers where we have conducted research and will bring value-adding expertise.</a:t>
            </a:r>
          </a:p>
          <a:p>
            <a:pPr eaLnBrk="1" hangingPunct="1">
              <a:spcBef>
                <a:spcPct val="20000"/>
              </a:spcBef>
              <a:buFont typeface="Wingdings" pitchFamily="2" charset="2"/>
              <a:buChar char="§"/>
            </a:pPr>
            <a:r>
              <a:rPr lang="en-US" smtClean="0">
                <a:solidFill>
                  <a:srgbClr val="25418F"/>
                </a:solidFill>
              </a:rPr>
              <a:t>As we come to understand your objectives and the resources and plans you have to address them, we can also discuss additional opportunities to drive participation through the utilization of marketing tools provided in our “Reach Plus” and “Reach Premium” service packages.  These can include direct mailings to employees’ homes to promote participation among spouses, new wellness program and logo development, participation promotions, and video development.  </a:t>
            </a:r>
          </a:p>
          <a:p>
            <a:pPr eaLnBrk="1" hangingPunct="1">
              <a:spcBef>
                <a:spcPct val="20000"/>
              </a:spcBef>
              <a:buFont typeface="Wingdings" pitchFamily="2" charset="2"/>
              <a:buChar char="§"/>
            </a:pPr>
            <a:r>
              <a:rPr lang="en-US" smtClean="0">
                <a:solidFill>
                  <a:srgbClr val="25418F"/>
                </a:solidFill>
              </a:rPr>
              <a:t>The key takeaways here are:  Participation is essential to your program’s success, and that we have significant experience, and can help you accomplish your goals.</a:t>
            </a:r>
            <a:endParaRPr lang="en-US" smtClean="0">
              <a:solidFill>
                <a:srgbClr val="5F5F5F"/>
              </a:solidFill>
            </a:endParaRP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28435C5F-1509-4E11-BECF-3D9C84EE31A9}" type="slidenum">
              <a:rPr lang="en-US" smtClean="0">
                <a:solidFill>
                  <a:prstClr val="black"/>
                </a:solidFill>
                <a:ea typeface="ＭＳ Ｐゴシック" pitchFamily="34" charset="-128"/>
              </a:rPr>
              <a:pPr/>
              <a:t>15</a:t>
            </a:fld>
            <a:endParaRPr lang="en-US" smtClean="0">
              <a:solidFill>
                <a:prstClr val="black"/>
              </a:solidFill>
              <a:ea typeface="ＭＳ Ｐゴシック" pitchFamily="34" charset="-128"/>
            </a:endParaRPr>
          </a:p>
        </p:txBody>
      </p:sp>
      <p:sp>
        <p:nvSpPr>
          <p:cNvPr id="66563" name="Rectangle 2"/>
          <p:cNvSpPr>
            <a:spLocks noGrp="1" noRot="1" noChangeAspect="1" noChangeArrowheads="1" noTextEdit="1"/>
          </p:cNvSpPr>
          <p:nvPr>
            <p:ph type="sldImg"/>
          </p:nvPr>
        </p:nvSpPr>
        <p:spPr>
          <a:xfrm>
            <a:off x="1181100" y="698500"/>
            <a:ext cx="4648200" cy="3486150"/>
          </a:xfrm>
          <a:ln/>
        </p:spPr>
      </p:sp>
      <p:sp>
        <p:nvSpPr>
          <p:cNvPr id="66564" name="Rectangle 3"/>
          <p:cNvSpPr>
            <a:spLocks noGrp="1" noChangeArrowheads="1"/>
          </p:cNvSpPr>
          <p:nvPr>
            <p:ph type="body" idx="1"/>
          </p:nvPr>
        </p:nvSpPr>
        <p:spPr>
          <a:xfrm>
            <a:off x="701040" y="4416425"/>
            <a:ext cx="5608320" cy="4181475"/>
          </a:xfrm>
          <a:noFill/>
        </p:spPr>
        <p:txBody>
          <a:bodyPr/>
          <a:lstStyle/>
          <a:p>
            <a:pPr eaLnBrk="1" hangingPunct="1"/>
            <a:r>
              <a:rPr lang="en-US" dirty="0" smtClean="0"/>
              <a:t>The below chart shows the rate change (percent of participants moving from an out of range to an in range status) by program type.  It is clear that allowing participants to learn their numbers yields positive movement in change, but when outcomes based incentives are added to the screening an even better rate of change is seen.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p:spPr>
        <p:txBody>
          <a:bodyPr/>
          <a:lstStyle/>
          <a:p>
            <a:fld id="{3E8A9972-D7EA-46FA-B0D7-17114FC31CC1}" type="slidenum">
              <a:rPr lang="en-US" smtClean="0">
                <a:solidFill>
                  <a:prstClr val="black"/>
                </a:solidFill>
              </a:rPr>
              <a:pPr/>
              <a:t>6</a:t>
            </a:fld>
            <a:endParaRPr lang="en-US" smtClean="0">
              <a:solidFill>
                <a:prstClr val="black"/>
              </a:solidFill>
            </a:endParaRPr>
          </a:p>
        </p:txBody>
      </p:sp>
      <p:sp>
        <p:nvSpPr>
          <p:cNvPr id="34819" name="Rectangle 1026"/>
          <p:cNvSpPr>
            <a:spLocks noGrp="1" noRot="1" noChangeAspect="1" noChangeArrowheads="1" noTextEdit="1"/>
          </p:cNvSpPr>
          <p:nvPr>
            <p:ph type="sldImg"/>
          </p:nvPr>
        </p:nvSpPr>
        <p:spPr>
          <a:xfrm>
            <a:off x="1190625" y="706438"/>
            <a:ext cx="4629150" cy="3471862"/>
          </a:xfrm>
          <a:ln cap="flat"/>
        </p:spPr>
      </p:sp>
      <p:sp>
        <p:nvSpPr>
          <p:cNvPr id="34820" name="Rectangle 1027"/>
          <p:cNvSpPr>
            <a:spLocks noGrp="1" noChangeArrowheads="1"/>
          </p:cNvSpPr>
          <p:nvPr>
            <p:ph type="body" idx="1"/>
          </p:nvPr>
        </p:nvSpPr>
        <p:spPr>
          <a:xfrm>
            <a:off x="935342" y="4415161"/>
            <a:ext cx="5139717" cy="4180547"/>
          </a:xfrm>
          <a:noFill/>
          <a:ln/>
        </p:spPr>
        <p:txBody>
          <a:bodyPr lIns="93841" tIns="47718" rIns="93841" bIns="47718"/>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1477F49D-A46C-43B6-9730-457890C5EA73}" type="slidenum">
              <a:rPr lang="en-US" smtClean="0">
                <a:solidFill>
                  <a:prstClr val="black"/>
                </a:solidFill>
                <a:ea typeface="ＭＳ Ｐゴシック" pitchFamily="34" charset="-128"/>
              </a:rPr>
              <a:pPr/>
              <a:t>7</a:t>
            </a:fld>
            <a:endParaRPr lang="en-US" smtClean="0">
              <a:solidFill>
                <a:prstClr val="black"/>
              </a:solidFill>
              <a:ea typeface="ＭＳ Ｐゴシック" pitchFamily="34"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smtClean="0"/>
              <a:t>We focus on metrics and improvement across all three service categories that cover screenings - highly objective measures of health – to insights, tools tactics employers can use between screenings to achieve measured improvement.  Which ones are chosen, and how they are employed will determine the way and the speed that you want to pursue that improvement.</a:t>
            </a:r>
          </a:p>
          <a:p>
            <a:pPr eaLnBrk="1" hangingPunct="1"/>
            <a:endParaRPr lang="en-US" smtClean="0"/>
          </a:p>
          <a:p>
            <a:pPr eaLnBrk="1" hangingPunct="1"/>
            <a:r>
              <a:rPr lang="en-US" smtClean="0"/>
              <a:t>This chart highlights the different ways Blueprint for Wellness can support your efforts to more actively and effectively engage your employees in health improvement.   (Isolate a service in each category and communicate the value it adds.)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9928EA3A-4D6F-4814-BF51-5C783230B621}" type="slidenum">
              <a:rPr lang="en-US" smtClean="0">
                <a:solidFill>
                  <a:prstClr val="black"/>
                </a:solidFill>
                <a:ea typeface="ＭＳ Ｐゴシック" pitchFamily="34" charset="-128"/>
              </a:rPr>
              <a:pPr/>
              <a:t>8</a:t>
            </a:fld>
            <a:endParaRPr lang="en-US" smtClean="0">
              <a:solidFill>
                <a:prstClr val="black"/>
              </a:solidFill>
              <a:ea typeface="ＭＳ Ｐゴシック" pitchFamily="34"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smtClean="0"/>
              <a:t>Screenings offer substantial and unique value to wellness initiatives.  Once part of organizations’ benefits mix, it quickly becomes clear that they are truly “foundational”.  They help capture, and contribute to the benefit derived from other health improvement initiatives.    </a:t>
            </a:r>
          </a:p>
          <a:p>
            <a:pPr eaLnBrk="1" hangingPunct="1">
              <a:buFontTx/>
              <a:buChar char="•"/>
            </a:pPr>
            <a:r>
              <a:rPr lang="en-US" smtClean="0"/>
              <a:t>First, they close the gap </a:t>
            </a:r>
            <a:r>
              <a:rPr lang="en-US" smtClean="0">
                <a:solidFill>
                  <a:srgbClr val="7D7D7D"/>
                </a:solidFill>
              </a:rPr>
              <a:t>in missing laboratory and claims data.</a:t>
            </a:r>
          </a:p>
          <a:p>
            <a:pPr eaLnBrk="1" hangingPunct="1">
              <a:buFontTx/>
              <a:buChar char="•"/>
            </a:pPr>
            <a:r>
              <a:rPr lang="en-US" smtClean="0"/>
              <a:t>They also bring objectivity to health risk identification and wellness stratification. </a:t>
            </a:r>
          </a:p>
          <a:p>
            <a:pPr eaLnBrk="1" hangingPunct="1">
              <a:buFontTx/>
              <a:buChar char="•"/>
            </a:pPr>
            <a:r>
              <a:rPr lang="en-US" smtClean="0">
                <a:solidFill>
                  <a:schemeClr val="hlink"/>
                </a:solidFill>
              </a:rPr>
              <a:t>They provide an outstanding source of evidence-based insights that companies can use to drive targeted, actionable health improvement.</a:t>
            </a:r>
          </a:p>
          <a:p>
            <a:pPr eaLnBrk="1" hangingPunct="1">
              <a:buFontTx/>
              <a:buChar char="•"/>
            </a:pPr>
            <a:r>
              <a:rPr lang="en-US" smtClean="0"/>
              <a:t>And very importantly they establish a baseline</a:t>
            </a:r>
            <a:r>
              <a:rPr lang="en-US" smtClean="0">
                <a:solidFill>
                  <a:srgbClr val="5F5F5F"/>
                </a:solidFill>
              </a:rPr>
              <a:t> of “measured” values that employees can use to track their progress over time, just as they do for employers on an aggregated basis.   </a:t>
            </a:r>
          </a:p>
          <a:p>
            <a:pPr eaLnBrk="1" hangingPunct="1"/>
            <a:endParaRPr lang="en-US" smtClean="0">
              <a:solidFill>
                <a:schemeClr val="hlink"/>
              </a:solidFill>
            </a:endParaRP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034A59B0-64A5-4B0E-9369-4EA963498C73}" type="slidenum">
              <a:rPr lang="en-US" smtClean="0">
                <a:solidFill>
                  <a:prstClr val="black"/>
                </a:solidFill>
                <a:ea typeface="ＭＳ Ｐゴシック" pitchFamily="34" charset="-128"/>
              </a:rPr>
              <a:pPr/>
              <a:t>9</a:t>
            </a:fld>
            <a:endParaRPr lang="en-US" smtClean="0">
              <a:solidFill>
                <a:prstClr val="black"/>
              </a:solidFill>
              <a:ea typeface="ＭＳ Ｐゴシック" pitchFamily="34" charset="-128"/>
            </a:endParaRPr>
          </a:p>
        </p:txBody>
      </p:sp>
      <p:sp>
        <p:nvSpPr>
          <p:cNvPr id="51203" name="Rectangle 2"/>
          <p:cNvSpPr>
            <a:spLocks noGrp="1" noRot="1" noChangeAspect="1" noChangeArrowheads="1" noTextEdit="1"/>
          </p:cNvSpPr>
          <p:nvPr>
            <p:ph type="sldImg"/>
          </p:nvPr>
        </p:nvSpPr>
        <p:spPr>
          <a:xfrm>
            <a:off x="1182688" y="696913"/>
            <a:ext cx="4648200" cy="3486150"/>
          </a:xfrm>
          <a:ln/>
        </p:spPr>
      </p:sp>
      <p:sp>
        <p:nvSpPr>
          <p:cNvPr id="51204" name="Rectangle 3"/>
          <p:cNvSpPr>
            <a:spLocks noGrp="1" noChangeArrowheads="1"/>
          </p:cNvSpPr>
          <p:nvPr>
            <p:ph type="body" idx="1"/>
          </p:nvPr>
        </p:nvSpPr>
        <p:spPr>
          <a:noFill/>
        </p:spPr>
        <p:txBody>
          <a:bodyPr/>
          <a:lstStyle/>
          <a:p>
            <a:pPr eaLnBrk="1" hangingPunct="1">
              <a:spcBef>
                <a:spcPct val="0"/>
              </a:spcBef>
              <a:buFontTx/>
              <a:buChar char="•"/>
            </a:pPr>
            <a:r>
              <a:rPr lang="en-US" smtClean="0">
                <a:solidFill>
                  <a:srgbClr val="00499C"/>
                </a:solidFill>
              </a:rPr>
              <a:t>Here is our newest personalized Profile, the “My 5 to Health Profile”.   We recommend this high-impact solution for organizations that want to share insights with their participants, but don’t want to use our Health Questionnaire (HRA).   This solution seizes participants’ “moment of impact” when they see their screening results, and are most open to learning, and making a decision to take action to improve their health.  </a:t>
            </a:r>
          </a:p>
          <a:p>
            <a:pPr eaLnBrk="1" hangingPunct="1">
              <a:spcBef>
                <a:spcPct val="0"/>
              </a:spcBef>
              <a:buFontTx/>
              <a:buChar char="•"/>
            </a:pPr>
            <a:r>
              <a:rPr lang="en-US" smtClean="0">
                <a:solidFill>
                  <a:srgbClr val="00499C"/>
                </a:solidFill>
              </a:rPr>
              <a:t>Like the MyHealth Profile this report communicates participants’ test values and whether they are in range of target values used to determine their risk of Metabolic Profile.  Insight to an individual’s risk of Metabolic Syndrome is gained through the interaction of five risk factors and how each compares to a corresponding target value.    </a:t>
            </a:r>
          </a:p>
          <a:p>
            <a:pPr eaLnBrk="1" hangingPunct="1">
              <a:spcBef>
                <a:spcPct val="0"/>
              </a:spcBef>
              <a:buFontTx/>
              <a:buChar char="•"/>
            </a:pPr>
            <a:r>
              <a:rPr lang="en-US" smtClean="0">
                <a:solidFill>
                  <a:srgbClr val="00499C"/>
                </a:solidFill>
              </a:rPr>
              <a:t>The My 5 to Health Profile is 8 pages and includes a personalized introductory letter, the Metabolic Syndrome scoring page, and several pages of individual test results that indicate where they fall within a reference range, and explanations regarding them.   </a:t>
            </a:r>
          </a:p>
          <a:p>
            <a:pPr eaLnBrk="1" hangingPunct="1">
              <a:spcBef>
                <a:spcPct val="0"/>
              </a:spcBef>
              <a:buFontTx/>
              <a:buChar char="•"/>
            </a:pPr>
            <a:r>
              <a:rPr lang="en-US" smtClean="0">
                <a:solidFill>
                  <a:srgbClr val="00499C"/>
                </a:solidFill>
              </a:rPr>
              <a:t>The online version also provides historical scores where applicable.</a:t>
            </a:r>
          </a:p>
          <a:p>
            <a:pPr eaLnBrk="1" hangingPunct="1">
              <a:spcBef>
                <a:spcPct val="0"/>
              </a:spcBef>
              <a:buFontTx/>
              <a:buChar char="•"/>
            </a:pPr>
            <a:r>
              <a:rPr lang="en-US" smtClean="0">
                <a:solidFill>
                  <a:srgbClr val="00499C"/>
                </a:solidFill>
              </a:rPr>
              <a:t>Like the MyHealth Profile, the My 5 to Health Profile features a tear-out page located in the back that participants are encouraged to share with their physicians.    </a:t>
            </a:r>
          </a:p>
          <a:p>
            <a:pPr eaLnBrk="1" hangingPunct="1">
              <a:spcBef>
                <a:spcPct val="0"/>
              </a:spcBef>
            </a:pPr>
            <a:r>
              <a:rPr lang="en-US" smtClean="0">
                <a:solidFill>
                  <a:srgbClr val="5F5F5F"/>
                </a:solidFill>
              </a:rPr>
              <a:t/>
            </a:r>
            <a:br>
              <a:rPr lang="en-US" smtClean="0">
                <a:solidFill>
                  <a:srgbClr val="5F5F5F"/>
                </a:solidFill>
              </a:rPr>
            </a:br>
            <a:r>
              <a:rPr lang="en-US" smtClean="0">
                <a:solidFill>
                  <a:srgbClr val="5F5F5F"/>
                </a:solidFill>
              </a:rPr>
              <a:t>The MyTest Profile is available for participants that complete biometrics and screenings, without our Health Questionnaire.  It does not provide insight to participants’ risk of Metabolic Syndrome.  MyTest Profile is also available in paper and online formats.  The online MyTest Profile is presented in full-color; the paper version is black and white.</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600B2FA0-23CF-4CC6-A6FA-E1CB42A95554}" type="slidenum">
              <a:rPr lang="en-US" smtClean="0">
                <a:solidFill>
                  <a:prstClr val="black"/>
                </a:solidFill>
                <a:ea typeface="ＭＳ Ｐゴシック" pitchFamily="34" charset="-128"/>
              </a:rPr>
              <a:pPr/>
              <a:t>10</a:t>
            </a:fld>
            <a:endParaRPr lang="en-US" smtClean="0">
              <a:solidFill>
                <a:prstClr val="black"/>
              </a:solidFill>
              <a:ea typeface="ＭＳ Ｐゴシック" pitchFamily="34"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lnSpc>
                <a:spcPct val="80000"/>
              </a:lnSpc>
              <a:spcBef>
                <a:spcPct val="0"/>
              </a:spcBef>
            </a:pPr>
            <a:r>
              <a:rPr lang="en-US" smtClean="0">
                <a:solidFill>
                  <a:srgbClr val="00499C"/>
                </a:solidFill>
              </a:rPr>
              <a:t>Employers also receive aggregated insights regarding the health of their populations via the OurCompany Profile.  </a:t>
            </a:r>
          </a:p>
          <a:p>
            <a:pPr eaLnBrk="1" hangingPunct="1">
              <a:lnSpc>
                <a:spcPct val="80000"/>
              </a:lnSpc>
              <a:spcBef>
                <a:spcPct val="0"/>
              </a:spcBef>
              <a:buFontTx/>
              <a:buChar char="•"/>
            </a:pPr>
            <a:r>
              <a:rPr lang="en-US" smtClean="0">
                <a:solidFill>
                  <a:srgbClr val="00499C"/>
                </a:solidFill>
              </a:rPr>
              <a:t>OurCompany Profile integrates data points from lab testing, biometrics and health questionnaires.  </a:t>
            </a:r>
          </a:p>
          <a:p>
            <a:pPr eaLnBrk="1" hangingPunct="1">
              <a:lnSpc>
                <a:spcPct val="80000"/>
              </a:lnSpc>
              <a:spcBef>
                <a:spcPct val="0"/>
              </a:spcBef>
              <a:buFontTx/>
              <a:buChar char="•"/>
            </a:pPr>
            <a:r>
              <a:rPr lang="en-US" smtClean="0">
                <a:solidFill>
                  <a:srgbClr val="00499C"/>
                </a:solidFill>
              </a:rPr>
              <a:t>Where more than 40 participants exist, reporting can be completed at more granular levels, for example, by work group, shift, or location. </a:t>
            </a:r>
          </a:p>
          <a:p>
            <a:pPr eaLnBrk="1" hangingPunct="1">
              <a:lnSpc>
                <a:spcPct val="80000"/>
              </a:lnSpc>
              <a:spcBef>
                <a:spcPct val="0"/>
              </a:spcBef>
              <a:buFontTx/>
              <a:buChar char="•"/>
            </a:pPr>
            <a:r>
              <a:rPr lang="en-US" smtClean="0">
                <a:solidFill>
                  <a:srgbClr val="00499C"/>
                </a:solidFill>
              </a:rPr>
              <a:t>At Client’s direction, results can be delivered securely to health plans and other 3</a:t>
            </a:r>
            <a:r>
              <a:rPr lang="en-US" baseline="30000" smtClean="0">
                <a:solidFill>
                  <a:srgbClr val="00499C"/>
                </a:solidFill>
              </a:rPr>
              <a:t>rd</a:t>
            </a:r>
            <a:r>
              <a:rPr lang="en-US" smtClean="0">
                <a:solidFill>
                  <a:srgbClr val="00499C"/>
                </a:solidFill>
              </a:rPr>
              <a:t> parties electronically to facilitate program planning.</a:t>
            </a:r>
          </a:p>
          <a:p>
            <a:pPr eaLnBrk="1" hangingPunct="1">
              <a:lnSpc>
                <a:spcPct val="80000"/>
              </a:lnSpc>
              <a:spcBef>
                <a:spcPct val="0"/>
              </a:spcBef>
              <a:buFontTx/>
              <a:buChar char="•"/>
            </a:pPr>
            <a:r>
              <a:rPr lang="en-US" smtClean="0">
                <a:solidFill>
                  <a:srgbClr val="00499C"/>
                </a:solidFill>
              </a:rPr>
              <a:t>We can also provide normative comparisons* which include an Intervention Opportunity Index for the top risk factors.    </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2E5B3006-5F44-44AB-9E02-1BC939FE0559}" type="slidenum">
              <a:rPr lang="en-US" smtClean="0">
                <a:solidFill>
                  <a:prstClr val="black"/>
                </a:solidFill>
                <a:ea typeface="ＭＳ Ｐゴシック" pitchFamily="34" charset="-128"/>
              </a:rPr>
              <a:pPr/>
              <a:t>11</a:t>
            </a:fld>
            <a:endParaRPr lang="en-US" smtClean="0">
              <a:solidFill>
                <a:prstClr val="black"/>
              </a:solidFill>
              <a:ea typeface="ＭＳ Ｐゴシック" pitchFamily="34"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buFontTx/>
              <a:buChar char="•"/>
            </a:pPr>
            <a:r>
              <a:rPr lang="en-US" smtClean="0"/>
              <a:t>Blueprint for Wellness screening and reporting generated a positive return for the company and its people.  We call it, “Return on the Individual”.  In a study conducted with employees of Quest Diagnostics who consistently participated in Blueprint for Wellness over four years vs. a matched control group that did not over the same four years, showed an overall return for 2.6, or $2.60 for every $1.00 invested in the screenings.   </a:t>
            </a:r>
          </a:p>
          <a:p>
            <a:pPr lvl="1" eaLnBrk="1" hangingPunct="1">
              <a:buFontTx/>
              <a:buChar char="•"/>
            </a:pPr>
            <a:r>
              <a:rPr lang="en-US" smtClean="0"/>
              <a:t> The ROI was mainly achieved through lower increases in medical claims for older participants (over 45 years old).</a:t>
            </a:r>
          </a:p>
          <a:p>
            <a:pPr lvl="1" eaLnBrk="1" hangingPunct="1">
              <a:buFontTx/>
              <a:buChar char="•"/>
            </a:pPr>
            <a:r>
              <a:rPr lang="en-US" smtClean="0"/>
              <a:t> The net ROI is negative for younger aged participants (under 45 years old). It is possible that there are long-term benefits for younger enrollees that have not been captured in this limited 4 year study, such as preventive screenings and more health behaviors.</a:t>
            </a:r>
          </a:p>
          <a:p>
            <a:pPr eaLnBrk="1" hangingPunct="1">
              <a:buFontTx/>
              <a:buChar char="•"/>
            </a:pPr>
            <a:r>
              <a:rPr lang="en-US" smtClean="0"/>
              <a:t>The study also showed that Blueprint for Wellness is a rich source of information that can help employers better manage their health risks. </a:t>
            </a:r>
          </a:p>
          <a:p>
            <a:pPr lvl="1" eaLnBrk="1" hangingPunct="1">
              <a:buFontTx/>
              <a:buChar char="•"/>
            </a:pPr>
            <a:r>
              <a:rPr lang="en-US" smtClean="0"/>
              <a:t>About 50% of the participants who measured out-of-range (for a particular test) in their first year showed improvements (e.g. returned to normal) in subsequent years.</a:t>
            </a:r>
          </a:p>
          <a:p>
            <a:pPr lvl="1" eaLnBrk="1" hangingPunct="1">
              <a:buFontTx/>
              <a:buChar char="•"/>
            </a:pPr>
            <a:r>
              <a:rPr lang="en-US" smtClean="0"/>
              <a:t>The population as a whole seems to have heightened sensitivity to health risks, and showed improvements in many health behaviors and attitudes over the four years.</a:t>
            </a:r>
          </a:p>
          <a:p>
            <a:pPr lvl="1" eaLnBrk="1" hangingPunct="1">
              <a:buFontTx/>
              <a:buChar char="•"/>
            </a:pPr>
            <a:r>
              <a:rPr lang="en-US" smtClean="0"/>
              <a:t>The information can also be used in HIPAA-compliant ways to better identify targets for intervention programs.</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1A64728D-1FBC-4BB8-BD1A-3C69E3144FC9}" type="slidenum">
              <a:rPr lang="en-US" smtClean="0">
                <a:solidFill>
                  <a:prstClr val="black"/>
                </a:solidFill>
                <a:ea typeface="ＭＳ Ｐゴシック" pitchFamily="34" charset="-128"/>
              </a:rPr>
              <a:pPr/>
              <a:t>12</a:t>
            </a:fld>
            <a:endParaRPr lang="en-US" smtClean="0">
              <a:solidFill>
                <a:prstClr val="black"/>
              </a:solidFill>
              <a:ea typeface="ＭＳ Ｐゴシック" pitchFamily="34"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smtClean="0"/>
              <a:t>When you deal with Quest Diagnostics you deal with a capable and experienced team that will reduce the burden on you, and optimize your experience and your employees’ experience.  We manage the entire program from screening through resulting.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E5B85D82-DCA0-405B-8A6B-72E084CDF53A}" type="slidenum">
              <a:rPr lang="en-US" smtClean="0">
                <a:solidFill>
                  <a:prstClr val="black"/>
                </a:solidFill>
                <a:ea typeface="ＭＳ Ｐゴシック" pitchFamily="34" charset="-128"/>
              </a:rPr>
              <a:pPr/>
              <a:t>13</a:t>
            </a:fld>
            <a:endParaRPr lang="en-US" smtClean="0">
              <a:solidFill>
                <a:prstClr val="black"/>
              </a:solidFill>
              <a:ea typeface="ＭＳ Ｐゴシック" pitchFamily="34"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smtClean="0"/>
              <a:t>Our systems and processes are fully integrated, so data flows securely throughout the process to its designated end users – the employer, individual employees, and if you wish, to authorized 3</a:t>
            </a:r>
            <a:r>
              <a:rPr lang="en-US" baseline="30000" smtClean="0"/>
              <a:t>rd</a:t>
            </a:r>
            <a:r>
              <a:rPr lang="en-US" smtClean="0"/>
              <a:t> parties that can include health plans and health partners who benefit from the ability to target their services effectively.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4D3FE6-DE0F-46E3-AD58-F06C815E482C}" type="datetimeFigureOut">
              <a:rPr lang="en-US" smtClean="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852046-94CA-4B5D-97E6-7BA48E70309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4D3FE6-DE0F-46E3-AD58-F06C815E482C}" type="datetimeFigureOut">
              <a:rPr lang="en-US" smtClean="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852046-94CA-4B5D-97E6-7BA48E70309A}"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87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575F6D"/>
                </a:solidFill>
              </a:rPr>
              <a:t>© 2011 Quest Diagnostics, Inc. Confidential &amp; Proprietary</a:t>
            </a:r>
          </a:p>
        </p:txBody>
      </p:sp>
    </p:spTree>
    <p:extLst>
      <p:ext uri="{BB962C8B-B14F-4D97-AF65-F5344CB8AC3E}">
        <p14:creationId xmlns:p14="http://schemas.microsoft.com/office/powerpoint/2010/main" val="25597302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37902463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5DC6F46-37C7-4F9F-BDF5-B3BBD16180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005416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061073994"/>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272976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6606712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6413259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945798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039891850"/>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77671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4D3FE6-DE0F-46E3-AD58-F06C815E482C}" type="datetimeFigureOut">
              <a:rPr lang="en-US" smtClean="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852046-94CA-4B5D-97E6-7BA48E70309A}"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2369642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2831881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1938" y="371475"/>
            <a:ext cx="8205787" cy="652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4"/>
          <p:cNvSpPr>
            <a:spLocks noGrp="1"/>
          </p:cNvSpPr>
          <p:nvPr>
            <p:ph type="sldNum" sz="quarter" idx="10"/>
          </p:nvPr>
        </p:nvSpPr>
        <p:spPr/>
        <p:txBody>
          <a:bodyPr/>
          <a:lstStyle>
            <a:lvl1pPr>
              <a:defRPr/>
            </a:lvl1pPr>
          </a:lstStyle>
          <a:p>
            <a:pPr>
              <a:defRPr/>
            </a:pPr>
            <a:fld id="{D8A7F3B9-4743-44CA-97C1-B7AAE1A5966D}" type="slidenum">
              <a:rPr lang="en-US"/>
              <a:pPr>
                <a:defRPr/>
              </a:pPr>
              <a:t>‹#›</a:t>
            </a:fld>
            <a:endParaRPr lang="en-US"/>
          </a:p>
        </p:txBody>
      </p:sp>
    </p:spTree>
    <p:extLst>
      <p:ext uri="{BB962C8B-B14F-4D97-AF65-F5344CB8AC3E}">
        <p14:creationId xmlns:p14="http://schemas.microsoft.com/office/powerpoint/2010/main" val="3210444525"/>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3"/>
            <a:ext cx="8385047" cy="46892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83412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87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575F6D"/>
                </a:solidFill>
              </a:rPr>
              <a:t>© 2011 Quest Diagnostics, Inc. Confidential &amp; Proprietary</a:t>
            </a:r>
          </a:p>
        </p:txBody>
      </p:sp>
    </p:spTree>
    <p:extLst>
      <p:ext uri="{BB962C8B-B14F-4D97-AF65-F5344CB8AC3E}">
        <p14:creationId xmlns:p14="http://schemas.microsoft.com/office/powerpoint/2010/main" val="10469878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57481990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5DC6F46-37C7-4F9F-BDF5-B3BBD16180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8303777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398495872"/>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183455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6067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4201820583"/>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8991431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4178823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906396847"/>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5890554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8769813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0462319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1938" y="371475"/>
            <a:ext cx="8205787" cy="652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4"/>
          <p:cNvSpPr>
            <a:spLocks noGrp="1"/>
          </p:cNvSpPr>
          <p:nvPr>
            <p:ph type="sldNum" sz="quarter" idx="10"/>
          </p:nvPr>
        </p:nvSpPr>
        <p:spPr/>
        <p:txBody>
          <a:bodyPr/>
          <a:lstStyle>
            <a:lvl1pPr>
              <a:defRPr/>
            </a:lvl1pPr>
          </a:lstStyle>
          <a:p>
            <a:pPr>
              <a:defRPr/>
            </a:pPr>
            <a:fld id="{D8A7F3B9-4743-44CA-97C1-B7AAE1A5966D}" type="slidenum">
              <a:rPr lang="en-US"/>
              <a:pPr>
                <a:defRPr/>
              </a:pPr>
              <a:t>‹#›</a:t>
            </a:fld>
            <a:endParaRPr lang="en-US"/>
          </a:p>
        </p:txBody>
      </p:sp>
    </p:spTree>
    <p:extLst>
      <p:ext uri="{BB962C8B-B14F-4D97-AF65-F5344CB8AC3E}">
        <p14:creationId xmlns:p14="http://schemas.microsoft.com/office/powerpoint/2010/main" val="3239694874"/>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3"/>
            <a:ext cx="8385047" cy="46892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78435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87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575F6D"/>
                </a:solidFill>
              </a:rPr>
              <a:t>© 2011 Quest Diagnostics, Inc. Confidential &amp; Proprietary</a:t>
            </a:r>
          </a:p>
        </p:txBody>
      </p:sp>
    </p:spTree>
    <p:extLst>
      <p:ext uri="{BB962C8B-B14F-4D97-AF65-F5344CB8AC3E}">
        <p14:creationId xmlns:p14="http://schemas.microsoft.com/office/powerpoint/2010/main" val="5481854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41102054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9" name="Slide Number Placeholder 8"/>
          <p:cNvSpPr>
            <a:spLocks noGrp="1"/>
          </p:cNvSpPr>
          <p:nvPr>
            <p:ph type="sldNum" sz="quarter" idx="15"/>
          </p:nvPr>
        </p:nvSpPr>
        <p:spPr/>
        <p:txBody>
          <a:bodyPr rtlCol="0"/>
          <a:lstStyle>
            <a:lvl1pPr>
              <a:defRPr baseline="0">
                <a:solidFill>
                  <a:schemeClr val="bg1"/>
                </a:solidFill>
              </a:defRPr>
            </a:lvl1pPr>
          </a:lstStyle>
          <a:p>
            <a:fld id="{F54EE309-6AC8-4DD7-9184-8356CE5353F7}" type="slidenum">
              <a:rPr lang="en-US" smtClean="0">
                <a:solidFill>
                  <a:prstClr val="white"/>
                </a:solidFill>
              </a:rPr>
              <a:pPr/>
              <a:t>‹#›</a:t>
            </a:fld>
            <a:endParaRPr lang="en-US" dirty="0">
              <a:solidFill>
                <a:prstClr val="white"/>
              </a:solidFill>
            </a:endParaRPr>
          </a:p>
        </p:txBody>
      </p:sp>
      <p:sp>
        <p:nvSpPr>
          <p:cNvPr id="10" name="Footer Placeholder 9"/>
          <p:cNvSpPr>
            <a:spLocks noGrp="1"/>
          </p:cNvSpPr>
          <p:nvPr>
            <p:ph type="ftr" sz="quarter" idx="16"/>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30530733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5DC6F46-37C7-4F9F-BDF5-B3BBD16180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2455972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669946011"/>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973410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664462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41748604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9975700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788542317"/>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40698372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6595124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6159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dirty="0">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825665524"/>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1938" y="371475"/>
            <a:ext cx="8205787" cy="652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4"/>
          <p:cNvSpPr>
            <a:spLocks noGrp="1"/>
          </p:cNvSpPr>
          <p:nvPr>
            <p:ph type="sldNum" sz="quarter" idx="10"/>
          </p:nvPr>
        </p:nvSpPr>
        <p:spPr/>
        <p:txBody>
          <a:bodyPr/>
          <a:lstStyle>
            <a:lvl1pPr>
              <a:defRPr/>
            </a:lvl1pPr>
          </a:lstStyle>
          <a:p>
            <a:pPr>
              <a:defRPr/>
            </a:pPr>
            <a:fld id="{D8A7F3B9-4743-44CA-97C1-B7AAE1A5966D}" type="slidenum">
              <a:rPr lang="en-US"/>
              <a:pPr>
                <a:defRPr/>
              </a:pPr>
              <a:t>‹#›</a:t>
            </a:fld>
            <a:endParaRPr lang="en-US"/>
          </a:p>
        </p:txBody>
      </p:sp>
    </p:spTree>
    <p:extLst>
      <p:ext uri="{BB962C8B-B14F-4D97-AF65-F5344CB8AC3E}">
        <p14:creationId xmlns:p14="http://schemas.microsoft.com/office/powerpoint/2010/main" val="1579216551"/>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3"/>
            <a:ext cx="8385047" cy="46892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54769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87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575F6D"/>
                </a:solidFill>
              </a:rPr>
              <a:t>© 2011 Quest Diagnostics, Inc. Confidential &amp; Proprietary</a:t>
            </a:r>
          </a:p>
        </p:txBody>
      </p:sp>
    </p:spTree>
    <p:extLst>
      <p:ext uri="{BB962C8B-B14F-4D97-AF65-F5344CB8AC3E}">
        <p14:creationId xmlns:p14="http://schemas.microsoft.com/office/powerpoint/2010/main" val="12698562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601318592"/>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5DC6F46-37C7-4F9F-BDF5-B3BBD16180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5187869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860192924"/>
      </p:ext>
    </p:extLst>
  </p:cSld>
  <p:clrMapOvr>
    <a:overrideClrMapping bg1="dk1" tx1="lt1" bg2="dk2" tx2="lt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574924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004653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9490796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385107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6" name="Footer Placeholder 5"/>
          <p:cNvSpPr>
            <a:spLocks noGrp="1"/>
          </p:cNvSpPr>
          <p:nvPr>
            <p:ph type="ftr" sz="quarter" idx="11"/>
          </p:nvPr>
        </p:nvSpPr>
        <p:spPr/>
        <p:txBody>
          <a:bodyPr/>
          <a:lstStyle/>
          <a:p>
            <a:endParaRPr lang="en-US" dirty="0">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710050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57051924"/>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1522063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5242075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9999808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1938" y="371475"/>
            <a:ext cx="8205787" cy="652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4"/>
          <p:cNvSpPr>
            <a:spLocks noGrp="1"/>
          </p:cNvSpPr>
          <p:nvPr>
            <p:ph type="sldNum" sz="quarter" idx="10"/>
          </p:nvPr>
        </p:nvSpPr>
        <p:spPr/>
        <p:txBody>
          <a:bodyPr/>
          <a:lstStyle>
            <a:lvl1pPr>
              <a:defRPr/>
            </a:lvl1pPr>
          </a:lstStyle>
          <a:p>
            <a:pPr>
              <a:defRPr/>
            </a:pPr>
            <a:fld id="{D8A7F3B9-4743-44CA-97C1-B7AAE1A5966D}" type="slidenum">
              <a:rPr lang="en-US"/>
              <a:pPr>
                <a:defRPr/>
              </a:pPr>
              <a:t>‹#›</a:t>
            </a:fld>
            <a:endParaRPr lang="en-US"/>
          </a:p>
        </p:txBody>
      </p:sp>
    </p:spTree>
    <p:extLst>
      <p:ext uri="{BB962C8B-B14F-4D97-AF65-F5344CB8AC3E}">
        <p14:creationId xmlns:p14="http://schemas.microsoft.com/office/powerpoint/2010/main" val="2897734010"/>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3"/>
            <a:ext cx="8385047" cy="46892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98115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87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575F6D"/>
                </a:solidFill>
              </a:rPr>
              <a:t>© 2011 Quest Diagnostics, Inc. Confidential &amp; Proprietary</a:t>
            </a:r>
          </a:p>
        </p:txBody>
      </p:sp>
    </p:spTree>
    <p:extLst>
      <p:ext uri="{BB962C8B-B14F-4D97-AF65-F5344CB8AC3E}">
        <p14:creationId xmlns:p14="http://schemas.microsoft.com/office/powerpoint/2010/main" val="36626822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850575280"/>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5DC6F46-37C7-4F9F-BDF5-B3BBD16180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8967624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90400293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8" name="Footer Placeholder 7"/>
          <p:cNvSpPr>
            <a:spLocks noGrp="1"/>
          </p:cNvSpPr>
          <p:nvPr>
            <p:ph type="ftr" sz="quarter" idx="11"/>
          </p:nvPr>
        </p:nvSpPr>
        <p:spPr/>
        <p:txBody>
          <a:bodyPr/>
          <a:lstStyle/>
          <a:p>
            <a:endParaRPr lang="en-US" dirty="0">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1696145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938221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516484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56465000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5009130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072641495"/>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6262584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92231536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42486249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1938" y="371475"/>
            <a:ext cx="8205787" cy="652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4"/>
          <p:cNvSpPr>
            <a:spLocks noGrp="1"/>
          </p:cNvSpPr>
          <p:nvPr>
            <p:ph type="sldNum" sz="quarter" idx="10"/>
          </p:nvPr>
        </p:nvSpPr>
        <p:spPr/>
        <p:txBody>
          <a:bodyPr/>
          <a:lstStyle>
            <a:lvl1pPr>
              <a:defRPr/>
            </a:lvl1pPr>
          </a:lstStyle>
          <a:p>
            <a:pPr>
              <a:defRPr/>
            </a:pPr>
            <a:fld id="{D8A7F3B9-4743-44CA-97C1-B7AAE1A5966D}" type="slidenum">
              <a:rPr lang="en-US"/>
              <a:pPr>
                <a:defRPr/>
              </a:pPr>
              <a:t>‹#›</a:t>
            </a:fld>
            <a:endParaRPr lang="en-US"/>
          </a:p>
        </p:txBody>
      </p:sp>
    </p:spTree>
    <p:extLst>
      <p:ext uri="{BB962C8B-B14F-4D97-AF65-F5344CB8AC3E}">
        <p14:creationId xmlns:p14="http://schemas.microsoft.com/office/powerpoint/2010/main" val="2067390919"/>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3"/>
            <a:ext cx="8385047" cy="46892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431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23104744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87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575F6D"/>
                </a:solidFill>
              </a:rPr>
              <a:t>© 2011 Quest Diagnostics, Inc. Confidential &amp; Proprietary</a:t>
            </a:r>
          </a:p>
        </p:txBody>
      </p:sp>
    </p:spTree>
    <p:extLst>
      <p:ext uri="{BB962C8B-B14F-4D97-AF65-F5344CB8AC3E}">
        <p14:creationId xmlns:p14="http://schemas.microsoft.com/office/powerpoint/2010/main" val="24266539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970031852"/>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5DC6F46-37C7-4F9F-BDF5-B3BBD16180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2800080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951823494"/>
      </p:ext>
    </p:extLst>
  </p:cSld>
  <p:clrMapOvr>
    <a:overrideClrMapping bg1="dk1" tx1="lt1" bg2="dk2" tx2="lt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05228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4970480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5406111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1716110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959304385"/>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161031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3" name="Footer Placeholder 2"/>
          <p:cNvSpPr>
            <a:spLocks noGrp="1"/>
          </p:cNvSpPr>
          <p:nvPr>
            <p:ph type="ftr" sz="quarter" idx="11"/>
          </p:nvPr>
        </p:nvSpPr>
        <p:spPr/>
        <p:txBody>
          <a:bodyPr/>
          <a:lstStyle/>
          <a:p>
            <a:endParaRPr lang="en-US" dirty="0">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19170540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94476656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253786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1938" y="371475"/>
            <a:ext cx="8205787" cy="652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4"/>
          <p:cNvSpPr>
            <a:spLocks noGrp="1"/>
          </p:cNvSpPr>
          <p:nvPr>
            <p:ph type="sldNum" sz="quarter" idx="10"/>
          </p:nvPr>
        </p:nvSpPr>
        <p:spPr/>
        <p:txBody>
          <a:bodyPr/>
          <a:lstStyle>
            <a:lvl1pPr>
              <a:defRPr/>
            </a:lvl1pPr>
          </a:lstStyle>
          <a:p>
            <a:pPr>
              <a:defRPr/>
            </a:pPr>
            <a:fld id="{D8A7F3B9-4743-44CA-97C1-B7AAE1A5966D}" type="slidenum">
              <a:rPr lang="en-US"/>
              <a:pPr>
                <a:defRPr/>
              </a:pPr>
              <a:t>‹#›</a:t>
            </a:fld>
            <a:endParaRPr lang="en-US"/>
          </a:p>
        </p:txBody>
      </p:sp>
    </p:spTree>
    <p:extLst>
      <p:ext uri="{BB962C8B-B14F-4D97-AF65-F5344CB8AC3E}">
        <p14:creationId xmlns:p14="http://schemas.microsoft.com/office/powerpoint/2010/main" val="1818457089"/>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3"/>
            <a:ext cx="8385047" cy="46892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36172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87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575F6D"/>
                </a:solidFill>
              </a:rPr>
              <a:t>© 2011 Quest Diagnostics, Inc. Confidential &amp; Proprietary</a:t>
            </a:r>
          </a:p>
        </p:txBody>
      </p:sp>
    </p:spTree>
    <p:extLst>
      <p:ext uri="{BB962C8B-B14F-4D97-AF65-F5344CB8AC3E}">
        <p14:creationId xmlns:p14="http://schemas.microsoft.com/office/powerpoint/2010/main" val="22118088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386958757"/>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5DC6F46-37C7-4F9F-BDF5-B3BBD16180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69811394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939543959"/>
      </p:ext>
    </p:extLst>
  </p:cSld>
  <p:clrMapOvr>
    <a:overrideClrMapping bg1="dk1" tx1="lt1" bg2="dk2" tx2="lt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942781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32178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659512935"/>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6904805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21000694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937404968"/>
      </p:ext>
    </p:extLst>
  </p:cSld>
  <p:clrMapOvr>
    <a:overrideClrMapping bg1="lt1" tx1="dk1" bg2="lt2" tx2="dk2" accent1="accent1" accent2="accent2" accent3="accent3" accent4="accent4" accent5="accent5" accent6="accent6" hlink="hlink" folHlink="folHlink"/>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8805257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4538330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4490717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1938" y="371475"/>
            <a:ext cx="8205787" cy="652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4"/>
          <p:cNvSpPr>
            <a:spLocks noGrp="1"/>
          </p:cNvSpPr>
          <p:nvPr>
            <p:ph type="sldNum" sz="quarter" idx="10"/>
          </p:nvPr>
        </p:nvSpPr>
        <p:spPr/>
        <p:txBody>
          <a:bodyPr/>
          <a:lstStyle>
            <a:lvl1pPr>
              <a:defRPr/>
            </a:lvl1pPr>
          </a:lstStyle>
          <a:p>
            <a:pPr>
              <a:defRPr/>
            </a:pPr>
            <a:fld id="{D8A7F3B9-4743-44CA-97C1-B7AAE1A5966D}" type="slidenum">
              <a:rPr lang="en-US"/>
              <a:pPr>
                <a:defRPr/>
              </a:pPr>
              <a:t>‹#›</a:t>
            </a:fld>
            <a:endParaRPr lang="en-US"/>
          </a:p>
        </p:txBody>
      </p:sp>
    </p:spTree>
    <p:extLst>
      <p:ext uri="{BB962C8B-B14F-4D97-AF65-F5344CB8AC3E}">
        <p14:creationId xmlns:p14="http://schemas.microsoft.com/office/powerpoint/2010/main" val="3696613702"/>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3"/>
            <a:ext cx="8385047" cy="46892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072791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87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575F6D"/>
                </a:solidFill>
              </a:rPr>
              <a:t>© 2011 Quest Diagnostics, Inc. Confidential &amp; Proprietary</a:t>
            </a:r>
          </a:p>
        </p:txBody>
      </p:sp>
    </p:spTree>
    <p:extLst>
      <p:ext uri="{BB962C8B-B14F-4D97-AF65-F5344CB8AC3E}">
        <p14:creationId xmlns:p14="http://schemas.microsoft.com/office/powerpoint/2010/main" val="16287121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41812754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4D3FE6-DE0F-46E3-AD58-F06C815E482C}" type="datetimeFigureOut">
              <a:rPr lang="en-US" smtClean="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852046-94CA-4B5D-97E6-7BA48E70309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30090939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5DC6F46-37C7-4F9F-BDF5-B3BBD16180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059010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721816277"/>
      </p:ext>
    </p:extLst>
  </p:cSld>
  <p:clrMapOvr>
    <a:overrideClrMapping bg1="dk1" tx1="lt1" bg2="dk2" tx2="lt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119277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4975145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2709082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9303470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799307120"/>
      </p:ext>
    </p:extLst>
  </p:cSld>
  <p:clrMapOvr>
    <a:overrideClrMapping bg1="lt1" tx1="dk1" bg2="lt2" tx2="dk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3844011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95891847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56310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196388544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1938" y="371475"/>
            <a:ext cx="8205787" cy="652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4"/>
          <p:cNvSpPr>
            <a:spLocks noGrp="1"/>
          </p:cNvSpPr>
          <p:nvPr>
            <p:ph type="sldNum" sz="quarter" idx="10"/>
          </p:nvPr>
        </p:nvSpPr>
        <p:spPr/>
        <p:txBody>
          <a:bodyPr/>
          <a:lstStyle>
            <a:lvl1pPr>
              <a:defRPr/>
            </a:lvl1pPr>
          </a:lstStyle>
          <a:p>
            <a:pPr>
              <a:defRPr/>
            </a:pPr>
            <a:fld id="{D8A7F3B9-4743-44CA-97C1-B7AAE1A5966D}" type="slidenum">
              <a:rPr lang="en-US"/>
              <a:pPr>
                <a:defRPr/>
              </a:pPr>
              <a:t>‹#›</a:t>
            </a:fld>
            <a:endParaRPr lang="en-US"/>
          </a:p>
        </p:txBody>
      </p:sp>
    </p:spTree>
    <p:extLst>
      <p:ext uri="{BB962C8B-B14F-4D97-AF65-F5344CB8AC3E}">
        <p14:creationId xmlns:p14="http://schemas.microsoft.com/office/powerpoint/2010/main" val="455815310"/>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3"/>
            <a:ext cx="8385047" cy="46892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801443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87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575F6D"/>
                </a:solidFill>
              </a:rPr>
              <a:t>© 2011 Quest Diagnostics, Inc. Confidential &amp; Proprietary</a:t>
            </a:r>
          </a:p>
        </p:txBody>
      </p:sp>
    </p:spTree>
    <p:extLst>
      <p:ext uri="{BB962C8B-B14F-4D97-AF65-F5344CB8AC3E}">
        <p14:creationId xmlns:p14="http://schemas.microsoft.com/office/powerpoint/2010/main" val="102542253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310088233"/>
      </p:ext>
    </p:extLst>
  </p:cSld>
  <p:clrMapOvr>
    <a:overrideClrMapping bg1="lt1" tx1="dk1" bg2="lt2" tx2="dk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5DC6F46-37C7-4F9F-BDF5-B3BBD16180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3968546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099052945"/>
      </p:ext>
    </p:extLst>
  </p:cSld>
  <p:clrMapOvr>
    <a:overrideClrMapping bg1="dk1" tx1="lt1" bg2="dk2" tx2="lt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1091680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3711561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69913682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74463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411671154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231063432"/>
      </p:ext>
    </p:extLst>
  </p:cSld>
  <p:clrMapOvr>
    <a:overrideClrMapping bg1="lt1" tx1="dk1" bg2="lt2" tx2="dk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53215516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37644186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4274015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1938" y="371475"/>
            <a:ext cx="8205787" cy="652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4"/>
          <p:cNvSpPr>
            <a:spLocks noGrp="1"/>
          </p:cNvSpPr>
          <p:nvPr>
            <p:ph type="sldNum" sz="quarter" idx="10"/>
          </p:nvPr>
        </p:nvSpPr>
        <p:spPr/>
        <p:txBody>
          <a:bodyPr/>
          <a:lstStyle>
            <a:lvl1pPr>
              <a:defRPr/>
            </a:lvl1pPr>
          </a:lstStyle>
          <a:p>
            <a:pPr>
              <a:defRPr/>
            </a:pPr>
            <a:fld id="{D8A7F3B9-4743-44CA-97C1-B7AAE1A5966D}" type="slidenum">
              <a:rPr lang="en-US"/>
              <a:pPr>
                <a:defRPr/>
              </a:pPr>
              <a:t>‹#›</a:t>
            </a:fld>
            <a:endParaRPr lang="en-US"/>
          </a:p>
        </p:txBody>
      </p:sp>
    </p:spTree>
    <p:extLst>
      <p:ext uri="{BB962C8B-B14F-4D97-AF65-F5344CB8AC3E}">
        <p14:creationId xmlns:p14="http://schemas.microsoft.com/office/powerpoint/2010/main" val="846254618"/>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3"/>
            <a:ext cx="8385047" cy="46892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572709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87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575F6D"/>
                </a:solidFill>
              </a:rPr>
              <a:t>© 2011 Quest Diagnostics, Inc. Confidential &amp; Proprietary</a:t>
            </a:r>
          </a:p>
        </p:txBody>
      </p:sp>
    </p:spTree>
    <p:extLst>
      <p:ext uri="{BB962C8B-B14F-4D97-AF65-F5344CB8AC3E}">
        <p14:creationId xmlns:p14="http://schemas.microsoft.com/office/powerpoint/2010/main" val="2736995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73130272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9" name="Slide Number Placeholder 8"/>
          <p:cNvSpPr>
            <a:spLocks noGrp="1"/>
          </p:cNvSpPr>
          <p:nvPr>
            <p:ph type="sldNum" sz="quarter" idx="15"/>
          </p:nvPr>
        </p:nvSpPr>
        <p:spPr/>
        <p:txBody>
          <a:bodyPr rtlCol="0"/>
          <a:lstStyle>
            <a:lvl1pPr>
              <a:defRPr baseline="0">
                <a:solidFill>
                  <a:schemeClr val="bg1"/>
                </a:solidFill>
              </a:defRPr>
            </a:lvl1pPr>
          </a:lstStyle>
          <a:p>
            <a:fld id="{F54EE309-6AC8-4DD7-9184-8356CE5353F7}" type="slidenum">
              <a:rPr lang="en-US" smtClean="0">
                <a:solidFill>
                  <a:prstClr val="white"/>
                </a:solidFill>
              </a:rPr>
              <a:pPr/>
              <a:t>‹#›</a:t>
            </a:fld>
            <a:endParaRPr lang="en-US" dirty="0">
              <a:solidFill>
                <a:prstClr val="white"/>
              </a:solidFill>
            </a:endParaRPr>
          </a:p>
        </p:txBody>
      </p:sp>
      <p:sp>
        <p:nvSpPr>
          <p:cNvPr id="10" name="Footer Placeholder 9"/>
          <p:cNvSpPr>
            <a:spLocks noGrp="1"/>
          </p:cNvSpPr>
          <p:nvPr>
            <p:ph type="ftr" sz="quarter" idx="16"/>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1956977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dirty="0">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20278870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6" name="Footer Placeholder 5"/>
          <p:cNvSpPr>
            <a:spLocks noGrp="1"/>
          </p:cNvSpPr>
          <p:nvPr>
            <p:ph type="ftr" sz="quarter" idx="11"/>
          </p:nvPr>
        </p:nvSpPr>
        <p:spPr/>
        <p:txBody>
          <a:bodyPr/>
          <a:lstStyle/>
          <a:p>
            <a:endParaRPr lang="en-US" dirty="0">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79739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8" name="Footer Placeholder 7"/>
          <p:cNvSpPr>
            <a:spLocks noGrp="1"/>
          </p:cNvSpPr>
          <p:nvPr>
            <p:ph type="ftr" sz="quarter" idx="11"/>
          </p:nvPr>
        </p:nvSpPr>
        <p:spPr/>
        <p:txBody>
          <a:bodyPr/>
          <a:lstStyle/>
          <a:p>
            <a:endParaRPr lang="en-US" dirty="0">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41662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869569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3" name="Footer Placeholder 2"/>
          <p:cNvSpPr>
            <a:spLocks noGrp="1"/>
          </p:cNvSpPr>
          <p:nvPr>
            <p:ph type="ftr" sz="quarter" idx="11"/>
          </p:nvPr>
        </p:nvSpPr>
        <p:spPr/>
        <p:txBody>
          <a:bodyPr/>
          <a:lstStyle/>
          <a:p>
            <a:endParaRPr lang="en-US" dirty="0">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59232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D3FE6-DE0F-46E3-AD58-F06C815E482C}" type="datetimeFigureOut">
              <a:rPr lang="en-US" smtClean="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852046-94CA-4B5D-97E6-7BA48E70309A}"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214387461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329878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2488557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3475108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218463658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9" name="Slide Number Placeholder 8"/>
          <p:cNvSpPr>
            <a:spLocks noGrp="1"/>
          </p:cNvSpPr>
          <p:nvPr>
            <p:ph type="sldNum" sz="quarter" idx="15"/>
          </p:nvPr>
        </p:nvSpPr>
        <p:spPr/>
        <p:txBody>
          <a:bodyPr rtlCol="0"/>
          <a:lstStyle>
            <a:lvl1pPr>
              <a:defRPr baseline="0">
                <a:solidFill>
                  <a:schemeClr val="bg1"/>
                </a:solidFill>
              </a:defRPr>
            </a:lvl1pPr>
          </a:lstStyle>
          <a:p>
            <a:fld id="{F54EE309-6AC8-4DD7-9184-8356CE5353F7}" type="slidenum">
              <a:rPr lang="en-US" smtClean="0">
                <a:solidFill>
                  <a:prstClr val="white"/>
                </a:solidFill>
              </a:rPr>
              <a:pPr/>
              <a:t>‹#›</a:t>
            </a:fld>
            <a:endParaRPr lang="en-US" dirty="0">
              <a:solidFill>
                <a:prstClr val="white"/>
              </a:solidFill>
            </a:endParaRPr>
          </a:p>
        </p:txBody>
      </p:sp>
      <p:sp>
        <p:nvSpPr>
          <p:cNvPr id="10" name="Footer Placeholder 9"/>
          <p:cNvSpPr>
            <a:spLocks noGrp="1"/>
          </p:cNvSpPr>
          <p:nvPr>
            <p:ph type="ftr" sz="quarter" idx="16"/>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3363357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dirty="0">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186819070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6" name="Footer Placeholder 5"/>
          <p:cNvSpPr>
            <a:spLocks noGrp="1"/>
          </p:cNvSpPr>
          <p:nvPr>
            <p:ph type="ftr" sz="quarter" idx="11"/>
          </p:nvPr>
        </p:nvSpPr>
        <p:spPr/>
        <p:txBody>
          <a:bodyPr/>
          <a:lstStyle/>
          <a:p>
            <a:endParaRPr lang="en-US" dirty="0">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74439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8" name="Footer Placeholder 7"/>
          <p:cNvSpPr>
            <a:spLocks noGrp="1"/>
          </p:cNvSpPr>
          <p:nvPr>
            <p:ph type="ftr" sz="quarter" idx="11"/>
          </p:nvPr>
        </p:nvSpPr>
        <p:spPr/>
        <p:txBody>
          <a:bodyPr/>
          <a:lstStyle/>
          <a:p>
            <a:endParaRPr lang="en-US" dirty="0">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540399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5477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4D3FE6-DE0F-46E3-AD58-F06C815E482C}" type="datetimeFigureOut">
              <a:rPr lang="en-US" smtClean="0"/>
              <a:pPr/>
              <a:t>4/29/2016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852046-94CA-4B5D-97E6-7BA48E70309A}"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3" name="Footer Placeholder 2"/>
          <p:cNvSpPr>
            <a:spLocks noGrp="1"/>
          </p:cNvSpPr>
          <p:nvPr>
            <p:ph type="ftr" sz="quarter" idx="11"/>
          </p:nvPr>
        </p:nvSpPr>
        <p:spPr/>
        <p:txBody>
          <a:bodyPr/>
          <a:lstStyle/>
          <a:p>
            <a:endParaRPr lang="en-US" dirty="0">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3777441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419625569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4001627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2239490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dirty="0"/>
          </a:p>
        </p:txBody>
      </p:sp>
    </p:spTree>
    <p:extLst>
      <p:ext uri="{BB962C8B-B14F-4D97-AF65-F5344CB8AC3E}">
        <p14:creationId xmlns:p14="http://schemas.microsoft.com/office/powerpoint/2010/main" val="962173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7895882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5DC6F46-37C7-4F9F-BDF5-B3BBD16180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542794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25794902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94497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1557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4D3FE6-DE0F-46E3-AD58-F06C815E482C}" type="datetimeFigureOut">
              <a:rPr lang="en-US" smtClean="0"/>
              <a:pPr/>
              <a:t>4/29/2016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852046-94CA-4B5D-97E6-7BA48E70309A}"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5711638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391345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830900431"/>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2577436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570512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801329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1938" y="371475"/>
            <a:ext cx="8205787" cy="652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4"/>
          <p:cNvSpPr>
            <a:spLocks noGrp="1"/>
          </p:cNvSpPr>
          <p:nvPr>
            <p:ph type="sldNum" sz="quarter" idx="10"/>
          </p:nvPr>
        </p:nvSpPr>
        <p:spPr/>
        <p:txBody>
          <a:bodyPr/>
          <a:lstStyle>
            <a:lvl1pPr>
              <a:defRPr/>
            </a:lvl1pPr>
          </a:lstStyle>
          <a:p>
            <a:pPr>
              <a:defRPr/>
            </a:pPr>
            <a:fld id="{D8A7F3B9-4743-44CA-97C1-B7AAE1A5966D}" type="slidenum">
              <a:rPr lang="en-US"/>
              <a:pPr>
                <a:defRPr/>
              </a:pPr>
              <a:t>‹#›</a:t>
            </a:fld>
            <a:endParaRPr lang="en-US"/>
          </a:p>
        </p:txBody>
      </p:sp>
    </p:spTree>
    <p:extLst>
      <p:ext uri="{BB962C8B-B14F-4D97-AF65-F5344CB8AC3E}">
        <p14:creationId xmlns:p14="http://schemas.microsoft.com/office/powerpoint/2010/main" val="86613885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3"/>
            <a:ext cx="8385047" cy="46892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6775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87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575F6D"/>
                </a:solidFill>
              </a:rPr>
              <a:t>© 2011 Quest Diagnostics, Inc. Confidential &amp; Proprietary</a:t>
            </a:r>
          </a:p>
        </p:txBody>
      </p:sp>
    </p:spTree>
    <p:extLst>
      <p:ext uri="{BB962C8B-B14F-4D97-AF65-F5344CB8AC3E}">
        <p14:creationId xmlns:p14="http://schemas.microsoft.com/office/powerpoint/2010/main" val="17489735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96325270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4D3FE6-DE0F-46E3-AD58-F06C815E482C}" type="datetimeFigureOut">
              <a:rPr lang="en-US" smtClean="0"/>
              <a:pPr/>
              <a:t>4/29/2016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852046-94CA-4B5D-97E6-7BA48E70309A}"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5DC6F46-37C7-4F9F-BDF5-B3BBD16180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1385086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056306532"/>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0675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73284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2831533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164141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083646845"/>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7937477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41143461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53750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D3FE6-DE0F-46E3-AD58-F06C815E482C}" type="datetimeFigureOut">
              <a:rPr lang="en-US" smtClean="0"/>
              <a:pPr/>
              <a:t>4/29/2016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852046-94CA-4B5D-97E6-7BA48E70309A}"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1938" y="371475"/>
            <a:ext cx="8205787" cy="652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4"/>
          <p:cNvSpPr>
            <a:spLocks noGrp="1"/>
          </p:cNvSpPr>
          <p:nvPr>
            <p:ph type="sldNum" sz="quarter" idx="10"/>
          </p:nvPr>
        </p:nvSpPr>
        <p:spPr/>
        <p:txBody>
          <a:bodyPr/>
          <a:lstStyle>
            <a:lvl1pPr>
              <a:defRPr/>
            </a:lvl1pPr>
          </a:lstStyle>
          <a:p>
            <a:pPr>
              <a:defRPr/>
            </a:pPr>
            <a:fld id="{D8A7F3B9-4743-44CA-97C1-B7AAE1A5966D}" type="slidenum">
              <a:rPr lang="en-US"/>
              <a:pPr>
                <a:defRPr/>
              </a:pPr>
              <a:t>‹#›</a:t>
            </a:fld>
            <a:endParaRPr lang="en-US"/>
          </a:p>
        </p:txBody>
      </p:sp>
    </p:spTree>
    <p:extLst>
      <p:ext uri="{BB962C8B-B14F-4D97-AF65-F5344CB8AC3E}">
        <p14:creationId xmlns:p14="http://schemas.microsoft.com/office/powerpoint/2010/main" val="395623916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3"/>
            <a:ext cx="8385047" cy="46892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72618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87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575F6D"/>
                </a:solidFill>
              </a:rPr>
              <a:t>© 2011 Quest Diagnostics, Inc. Confidential &amp; Proprietary</a:t>
            </a:r>
          </a:p>
        </p:txBody>
      </p:sp>
    </p:spTree>
    <p:extLst>
      <p:ext uri="{BB962C8B-B14F-4D97-AF65-F5344CB8AC3E}">
        <p14:creationId xmlns:p14="http://schemas.microsoft.com/office/powerpoint/2010/main" val="11331918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69710226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5DC6F46-37C7-4F9F-BDF5-B3BBD16180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2671463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246463181"/>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748110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1664147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40447503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29963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D3FE6-DE0F-46E3-AD58-F06C815E482C}" type="datetimeFigureOut">
              <a:rPr lang="en-US" smtClean="0"/>
              <a:pPr/>
              <a:t>4/29/2016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852046-94CA-4B5D-97E6-7BA48E70309A}"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90374180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2384816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9067981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2655106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1938" y="371475"/>
            <a:ext cx="8205787" cy="652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4"/>
          <p:cNvSpPr>
            <a:spLocks noGrp="1"/>
          </p:cNvSpPr>
          <p:nvPr>
            <p:ph type="sldNum" sz="quarter" idx="10"/>
          </p:nvPr>
        </p:nvSpPr>
        <p:spPr/>
        <p:txBody>
          <a:bodyPr/>
          <a:lstStyle>
            <a:lvl1pPr>
              <a:defRPr/>
            </a:lvl1pPr>
          </a:lstStyle>
          <a:p>
            <a:pPr>
              <a:defRPr/>
            </a:pPr>
            <a:fld id="{D8A7F3B9-4743-44CA-97C1-B7AAE1A5966D}" type="slidenum">
              <a:rPr lang="en-US"/>
              <a:pPr>
                <a:defRPr/>
              </a:pPr>
              <a:t>‹#›</a:t>
            </a:fld>
            <a:endParaRPr lang="en-US"/>
          </a:p>
        </p:txBody>
      </p:sp>
    </p:spTree>
    <p:extLst>
      <p:ext uri="{BB962C8B-B14F-4D97-AF65-F5344CB8AC3E}">
        <p14:creationId xmlns:p14="http://schemas.microsoft.com/office/powerpoint/2010/main" val="277026306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3"/>
            <a:ext cx="8385047" cy="46892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80606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87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8382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575F6D"/>
                </a:solidFill>
              </a:rPr>
              <a:t>© 2011 Quest Diagnostics, Inc. Confidential &amp; Proprietary</a:t>
            </a:r>
          </a:p>
        </p:txBody>
      </p:sp>
    </p:spTree>
    <p:extLst>
      <p:ext uri="{BB962C8B-B14F-4D97-AF65-F5344CB8AC3E}">
        <p14:creationId xmlns:p14="http://schemas.microsoft.com/office/powerpoint/2010/main" val="30365912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8486075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5DC6F46-37C7-4F9F-BDF5-B3BBD16180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8079540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418438-DC69-4B6A-A80D-4638196E8A47}" type="datetimeFigureOut">
              <a:rPr lang="en-US" smtClean="0">
                <a:solidFill>
                  <a:srgbClr val="FFF39D"/>
                </a:solidFill>
              </a:rPr>
              <a:pPr/>
              <a:t>4/29/2016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333065261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D3FE6-DE0F-46E3-AD58-F06C815E482C}" type="datetimeFigureOut">
              <a:rPr lang="en-US" smtClean="0"/>
              <a:pPr/>
              <a:t>4/29/2016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852046-94CA-4B5D-97E6-7BA48E70309A}"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5DC6F46-37C7-4F9F-BDF5-B3BBD16180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484226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5DC6F46-37C7-4F9F-BDF5-B3BBD16180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9028057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5DC6F46-37C7-4F9F-BDF5-B3BBD16180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40053513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4045646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5DC6F46-37C7-4F9F-BDF5-B3BBD16180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056495248"/>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A418438-DC69-4B6A-A80D-4638196E8A47}" type="datetimeFigureOut">
              <a:rPr lang="en-US" smtClean="0">
                <a:solidFill>
                  <a:srgbClr val="575F6D"/>
                </a:solidFill>
              </a:rPr>
              <a:pPr/>
              <a:t>4/29/2016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5DC6F46-37C7-4F9F-BDF5-B3BBD16180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8639849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22095134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5DC6F46-37C7-4F9F-BDF5-B3BBD16180D9}" type="slidenum">
              <a:rPr lang="en-US" smtClean="0"/>
              <a:pPr/>
              <a:t>‹#›</a:t>
            </a:fld>
            <a:endParaRPr lang="en-US"/>
          </a:p>
        </p:txBody>
      </p:sp>
    </p:spTree>
    <p:extLst>
      <p:ext uri="{BB962C8B-B14F-4D97-AF65-F5344CB8AC3E}">
        <p14:creationId xmlns:p14="http://schemas.microsoft.com/office/powerpoint/2010/main" val="16586129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1938" y="371475"/>
            <a:ext cx="8205787" cy="652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4"/>
          <p:cNvSpPr>
            <a:spLocks noGrp="1"/>
          </p:cNvSpPr>
          <p:nvPr>
            <p:ph type="sldNum" sz="quarter" idx="10"/>
          </p:nvPr>
        </p:nvSpPr>
        <p:spPr/>
        <p:txBody>
          <a:bodyPr/>
          <a:lstStyle>
            <a:lvl1pPr>
              <a:defRPr/>
            </a:lvl1pPr>
          </a:lstStyle>
          <a:p>
            <a:pPr>
              <a:defRPr/>
            </a:pPr>
            <a:fld id="{D8A7F3B9-4743-44CA-97C1-B7AAE1A5966D}" type="slidenum">
              <a:rPr lang="en-US"/>
              <a:pPr>
                <a:defRPr/>
              </a:pPr>
              <a:t>‹#›</a:t>
            </a:fld>
            <a:endParaRPr lang="en-US"/>
          </a:p>
        </p:txBody>
      </p:sp>
    </p:spTree>
    <p:extLst>
      <p:ext uri="{BB962C8B-B14F-4D97-AF65-F5344CB8AC3E}">
        <p14:creationId xmlns:p14="http://schemas.microsoft.com/office/powerpoint/2010/main" val="1139359121"/>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3"/>
            <a:ext cx="8385047" cy="46892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803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theme" Target="../theme/theme10.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theme" Target="../theme/theme11.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theme" Target="../theme/theme12.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theme" Target="../theme/theme13.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theme" Target="../theme/theme14.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theme" Target="../theme/theme15.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theme" Target="../theme/theme16.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theme" Target="../theme/theme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3.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e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3.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8.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9.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D3FE6-DE0F-46E3-AD58-F06C815E482C}" type="datetimeFigureOut">
              <a:rPr lang="en-US" smtClean="0"/>
              <a:pPr/>
              <a:t>4/29/2016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52046-94CA-4B5D-97E6-7BA48E7030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a:p>
        </p:txBody>
      </p:sp>
    </p:spTree>
    <p:extLst>
      <p:ext uri="{BB962C8B-B14F-4D97-AF65-F5344CB8AC3E}">
        <p14:creationId xmlns:p14="http://schemas.microsoft.com/office/powerpoint/2010/main" val="313601944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a:p>
        </p:txBody>
      </p:sp>
    </p:spTree>
    <p:extLst>
      <p:ext uri="{BB962C8B-B14F-4D97-AF65-F5344CB8AC3E}">
        <p14:creationId xmlns:p14="http://schemas.microsoft.com/office/powerpoint/2010/main" val="280268611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a:p>
        </p:txBody>
      </p:sp>
    </p:spTree>
    <p:extLst>
      <p:ext uri="{BB962C8B-B14F-4D97-AF65-F5344CB8AC3E}">
        <p14:creationId xmlns:p14="http://schemas.microsoft.com/office/powerpoint/2010/main" val="406836846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a:p>
        </p:txBody>
      </p:sp>
    </p:spTree>
    <p:extLst>
      <p:ext uri="{BB962C8B-B14F-4D97-AF65-F5344CB8AC3E}">
        <p14:creationId xmlns:p14="http://schemas.microsoft.com/office/powerpoint/2010/main" val="7416741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a:p>
        </p:txBody>
      </p:sp>
    </p:spTree>
    <p:extLst>
      <p:ext uri="{BB962C8B-B14F-4D97-AF65-F5344CB8AC3E}">
        <p14:creationId xmlns:p14="http://schemas.microsoft.com/office/powerpoint/2010/main" val="3850752182"/>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a:p>
        </p:txBody>
      </p:sp>
    </p:spTree>
    <p:extLst>
      <p:ext uri="{BB962C8B-B14F-4D97-AF65-F5344CB8AC3E}">
        <p14:creationId xmlns:p14="http://schemas.microsoft.com/office/powerpoint/2010/main" val="341323579"/>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a:p>
        </p:txBody>
      </p:sp>
    </p:spTree>
    <p:extLst>
      <p:ext uri="{BB962C8B-B14F-4D97-AF65-F5344CB8AC3E}">
        <p14:creationId xmlns:p14="http://schemas.microsoft.com/office/powerpoint/2010/main" val="992847013"/>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a:p>
        </p:txBody>
      </p:sp>
    </p:spTree>
    <p:extLst>
      <p:ext uri="{BB962C8B-B14F-4D97-AF65-F5344CB8AC3E}">
        <p14:creationId xmlns:p14="http://schemas.microsoft.com/office/powerpoint/2010/main" val="103847160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dirty="0"/>
          </a:p>
        </p:txBody>
      </p:sp>
      <p:graphicFrame>
        <p:nvGraphicFramePr>
          <p:cNvPr id="46081" name="Object 1"/>
          <p:cNvGraphicFramePr>
            <a:graphicFrameLocks noChangeAspect="1"/>
          </p:cNvGraphicFramePr>
          <p:nvPr>
            <p:extLst>
              <p:ext uri="{D42A27DB-BD31-4B8C-83A1-F6EECF244321}">
                <p14:modId xmlns:p14="http://schemas.microsoft.com/office/powerpoint/2010/main" val="1782146199"/>
              </p:ext>
            </p:extLst>
          </p:nvPr>
        </p:nvGraphicFramePr>
        <p:xfrm>
          <a:off x="6686550" y="167247"/>
          <a:ext cx="1905000" cy="518553"/>
        </p:xfrm>
        <a:graphic>
          <a:graphicData uri="http://schemas.openxmlformats.org/presentationml/2006/ole">
            <mc:AlternateContent xmlns:mc="http://schemas.openxmlformats.org/markup-compatibility/2006">
              <mc:Choice xmlns:v="urn:schemas-microsoft-com:vml" Requires="v">
                <p:oleObj spid="_x0000_s2072" name="Acrobat Document" r:id="rId14" imgW="5318593" imgH="1447632" progId="AcroExch.Document.7">
                  <p:embed/>
                </p:oleObj>
              </mc:Choice>
              <mc:Fallback>
                <p:oleObj name="Acrobat Document" r:id="rId14" imgW="5318593" imgH="1447632" progId="AcroExch.Document.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86550" y="167247"/>
                        <a:ext cx="1905000" cy="518553"/>
                      </a:xfrm>
                      <a:prstGeom prst="rect">
                        <a:avLst/>
                      </a:prstGeom>
                      <a:noFill/>
                      <a:ln>
                        <a:noFill/>
                      </a:ln>
                      <a:effectLst/>
                      <a:extLst>
                        <a:ext uri="{909E8E84-426E-40DD-AFC4-6F175D3DCCD1}">
                          <a14:hiddenFill xmlns:a14="http://schemas.microsoft.com/office/drawing/2010/main">
                            <a:solidFill>
                              <a:srgbClr val="FE863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39D"/>
                              </a:outerShdw>
                            </a:effectLst>
                          </a14:hiddenEffects>
                        </a:ext>
                      </a:extLst>
                    </p:spPr>
                  </p:pic>
                </p:oleObj>
              </mc:Fallback>
            </mc:AlternateContent>
          </a:graphicData>
        </a:graphic>
      </p:graphicFrame>
    </p:spTree>
    <p:extLst>
      <p:ext uri="{BB962C8B-B14F-4D97-AF65-F5344CB8AC3E}">
        <p14:creationId xmlns:p14="http://schemas.microsoft.com/office/powerpoint/2010/main" val="3580055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dirty="0"/>
          </a:p>
        </p:txBody>
      </p:sp>
      <p:graphicFrame>
        <p:nvGraphicFramePr>
          <p:cNvPr id="46081" name="Object 1"/>
          <p:cNvGraphicFramePr>
            <a:graphicFrameLocks noChangeAspect="1"/>
          </p:cNvGraphicFramePr>
          <p:nvPr>
            <p:extLst>
              <p:ext uri="{D42A27DB-BD31-4B8C-83A1-F6EECF244321}">
                <p14:modId xmlns:p14="http://schemas.microsoft.com/office/powerpoint/2010/main" val="435554973"/>
              </p:ext>
            </p:extLst>
          </p:nvPr>
        </p:nvGraphicFramePr>
        <p:xfrm>
          <a:off x="6686550" y="167247"/>
          <a:ext cx="1905000" cy="518553"/>
        </p:xfrm>
        <a:graphic>
          <a:graphicData uri="http://schemas.openxmlformats.org/presentationml/2006/ole">
            <mc:AlternateContent xmlns:mc="http://schemas.openxmlformats.org/markup-compatibility/2006">
              <mc:Choice xmlns:v="urn:schemas-microsoft-com:vml" Requires="v">
                <p:oleObj spid="_x0000_s4120" name="Acrobat Document" r:id="rId14" imgW="5318593" imgH="1447632" progId="AcroExch.Document.7">
                  <p:embed/>
                </p:oleObj>
              </mc:Choice>
              <mc:Fallback>
                <p:oleObj name="Acrobat Document" r:id="rId14" imgW="5318593" imgH="1447632" progId="AcroExch.Document.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86550" y="167247"/>
                        <a:ext cx="1905000" cy="518553"/>
                      </a:xfrm>
                      <a:prstGeom prst="rect">
                        <a:avLst/>
                      </a:prstGeom>
                      <a:noFill/>
                      <a:ln>
                        <a:noFill/>
                      </a:ln>
                      <a:effectLst/>
                      <a:extLst>
                        <a:ext uri="{909E8E84-426E-40DD-AFC4-6F175D3DCCD1}">
                          <a14:hiddenFill xmlns:a14="http://schemas.microsoft.com/office/drawing/2010/main">
                            <a:solidFill>
                              <a:srgbClr val="FE863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39D"/>
                              </a:outerShdw>
                            </a:effectLst>
                          </a14:hiddenEffects>
                        </a:ext>
                      </a:extLst>
                    </p:spPr>
                  </p:pic>
                </p:oleObj>
              </mc:Fallback>
            </mc:AlternateContent>
          </a:graphicData>
        </a:graphic>
      </p:graphicFrame>
    </p:spTree>
    <p:extLst>
      <p:ext uri="{BB962C8B-B14F-4D97-AF65-F5344CB8AC3E}">
        <p14:creationId xmlns:p14="http://schemas.microsoft.com/office/powerpoint/2010/main" val="34643752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dirty="0">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dirty="0"/>
          </a:p>
        </p:txBody>
      </p:sp>
      <p:graphicFrame>
        <p:nvGraphicFramePr>
          <p:cNvPr id="46081" name="Object 1"/>
          <p:cNvGraphicFramePr>
            <a:graphicFrameLocks noChangeAspect="1"/>
          </p:cNvGraphicFramePr>
          <p:nvPr>
            <p:extLst>
              <p:ext uri="{D42A27DB-BD31-4B8C-83A1-F6EECF244321}">
                <p14:modId xmlns:p14="http://schemas.microsoft.com/office/powerpoint/2010/main" val="2781325637"/>
              </p:ext>
            </p:extLst>
          </p:nvPr>
        </p:nvGraphicFramePr>
        <p:xfrm>
          <a:off x="6686550" y="167247"/>
          <a:ext cx="1905000" cy="518553"/>
        </p:xfrm>
        <a:graphic>
          <a:graphicData uri="http://schemas.openxmlformats.org/presentationml/2006/ole">
            <mc:AlternateContent xmlns:mc="http://schemas.openxmlformats.org/markup-compatibility/2006">
              <mc:Choice xmlns:v="urn:schemas-microsoft-com:vml" Requires="v">
                <p:oleObj spid="_x0000_s10264" name="Acrobat Document" r:id="rId14" imgW="5318593" imgH="1447632" progId="AcroExch.Document.7">
                  <p:embed/>
                </p:oleObj>
              </mc:Choice>
              <mc:Fallback>
                <p:oleObj name="Acrobat Document" r:id="rId14" imgW="5318593" imgH="1447632" progId="AcroExch.Document.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86550" y="167247"/>
                        <a:ext cx="1905000" cy="518553"/>
                      </a:xfrm>
                      <a:prstGeom prst="rect">
                        <a:avLst/>
                      </a:prstGeom>
                      <a:noFill/>
                      <a:ln>
                        <a:noFill/>
                      </a:ln>
                      <a:effectLst/>
                      <a:extLst>
                        <a:ext uri="{909E8E84-426E-40DD-AFC4-6F175D3DCCD1}">
                          <a14:hiddenFill xmlns:a14="http://schemas.microsoft.com/office/drawing/2010/main">
                            <a:solidFill>
                              <a:srgbClr val="FE863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39D"/>
                              </a:outerShdw>
                            </a:effectLst>
                          </a14:hiddenEffects>
                        </a:ext>
                      </a:extLst>
                    </p:spPr>
                  </p:pic>
                </p:oleObj>
              </mc:Fallback>
            </mc:AlternateContent>
          </a:graphicData>
        </a:graphic>
      </p:graphicFrame>
    </p:spTree>
    <p:extLst>
      <p:ext uri="{BB962C8B-B14F-4D97-AF65-F5344CB8AC3E}">
        <p14:creationId xmlns:p14="http://schemas.microsoft.com/office/powerpoint/2010/main" val="27926422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a:p>
        </p:txBody>
      </p:sp>
    </p:spTree>
    <p:extLst>
      <p:ext uri="{BB962C8B-B14F-4D97-AF65-F5344CB8AC3E}">
        <p14:creationId xmlns:p14="http://schemas.microsoft.com/office/powerpoint/2010/main" val="318030872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a:p>
        </p:txBody>
      </p:sp>
    </p:spTree>
    <p:extLst>
      <p:ext uri="{BB962C8B-B14F-4D97-AF65-F5344CB8AC3E}">
        <p14:creationId xmlns:p14="http://schemas.microsoft.com/office/powerpoint/2010/main" val="135487519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a:p>
        </p:txBody>
      </p:sp>
    </p:spTree>
    <p:extLst>
      <p:ext uri="{BB962C8B-B14F-4D97-AF65-F5344CB8AC3E}">
        <p14:creationId xmlns:p14="http://schemas.microsoft.com/office/powerpoint/2010/main" val="72359585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a:p>
        </p:txBody>
      </p:sp>
    </p:spTree>
    <p:extLst>
      <p:ext uri="{BB962C8B-B14F-4D97-AF65-F5344CB8AC3E}">
        <p14:creationId xmlns:p14="http://schemas.microsoft.com/office/powerpoint/2010/main" val="388260474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418438-DC69-4B6A-A80D-4638196E8A47}" type="datetimeFigureOut">
              <a:rPr lang="en-US" smtClean="0">
                <a:solidFill>
                  <a:srgbClr val="575F6D"/>
                </a:solidFill>
              </a:rPr>
              <a:pPr/>
              <a:t>4/29/2016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DC6F46-37C7-4F9F-BDF5-B3BBD16180D9}" type="slidenum">
              <a:rPr lang="en-US" smtClean="0"/>
              <a:pPr/>
              <a:t>‹#›</a:t>
            </a:fld>
            <a:endParaRPr lang="en-US"/>
          </a:p>
        </p:txBody>
      </p:sp>
    </p:spTree>
    <p:extLst>
      <p:ext uri="{BB962C8B-B14F-4D97-AF65-F5344CB8AC3E}">
        <p14:creationId xmlns:p14="http://schemas.microsoft.com/office/powerpoint/2010/main" val="35196490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0.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4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7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58.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86.xml"/><Relationship Id="rId6" Type="http://schemas.openxmlformats.org/officeDocument/2006/relationships/image" Target="../media/image6.jpe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2.xml"/><Relationship Id="rId1" Type="http://schemas.openxmlformats.org/officeDocument/2006/relationships/vmlDrawing" Target="../drawings/vmlDrawing4.vml"/><Relationship Id="rId6" Type="http://schemas.openxmlformats.org/officeDocument/2006/relationships/image" Target="../media/image6.jpeg"/><Relationship Id="rId5" Type="http://schemas.openxmlformats.org/officeDocument/2006/relationships/image" Target="../media/image24.emf"/><Relationship Id="rId4" Type="http://schemas.openxmlformats.org/officeDocument/2006/relationships/oleObject" Target="../embeddings/Microsoft_Excel_97-2003_Worksheet1.xls"/></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png"/><Relationship Id="rId1" Type="http://schemas.openxmlformats.org/officeDocument/2006/relationships/slideLayout" Target="../slideLayouts/slideLayout21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url?sa=i&amp;rct=j&amp;q=saving+money&amp;source=images&amp;cd=&amp;cad=rja&amp;docid=VOtcJil-AV4h7M&amp;tbnid=-ICKNEdu2RbtzM:&amp;ved=0CAUQjRw&amp;url=http://www.esquire.com/features/portfolio/stop-saving-money-051910&amp;ei=_-RNUb6bGY_Y9AS164GAAw&amp;bvm=bv.44158598,d.eWU&amp;psig=AFQjCNFpgV_QWgFiyr79zzeSjeLp4ip_7g&amp;ust=1364145610493898" TargetMode="External"/><Relationship Id="rId2" Type="http://schemas.openxmlformats.org/officeDocument/2006/relationships/image" Target="../media/image6.jpeg"/><Relationship Id="rId1" Type="http://schemas.openxmlformats.org/officeDocument/2006/relationships/slideLayout" Target="../slideLayouts/slideLayout4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76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28800"/>
            <a:ext cx="8077200" cy="4873752"/>
          </a:xfrm>
          <a:noFill/>
          <a:ln>
            <a:solidFill>
              <a:schemeClr val="bg2">
                <a:lumMod val="75000"/>
              </a:schemeClr>
            </a:solidFill>
          </a:ln>
        </p:spPr>
        <p:txBody>
          <a:bodyPr>
            <a:normAutofit/>
          </a:bodyPr>
          <a:lstStyle/>
          <a:p>
            <a:pPr marL="693738" lvl="1" indent="-327025">
              <a:lnSpc>
                <a:spcPct val="150000"/>
              </a:lnSpc>
              <a:buClr>
                <a:srgbClr val="009900"/>
              </a:buClr>
              <a:buFont typeface="Wingdings" pitchFamily="2" charset="2"/>
              <a:buChar char="§"/>
            </a:pPr>
            <a:r>
              <a:rPr lang="en-US" sz="1400" b="1" i="1" dirty="0">
                <a:solidFill>
                  <a:schemeClr val="accent1"/>
                </a:solidFill>
                <a:latin typeface="Arial" pitchFamily="34" charset="0"/>
                <a:cs typeface="Arial" pitchFamily="34" charset="0"/>
              </a:rPr>
              <a:t>Full service medical cost containment solutions company</a:t>
            </a:r>
          </a:p>
          <a:p>
            <a:pPr marL="693738" lvl="1" indent="-327025">
              <a:lnSpc>
                <a:spcPct val="150000"/>
              </a:lnSpc>
              <a:buClr>
                <a:srgbClr val="009900"/>
              </a:buClr>
              <a:buFont typeface="Wingdings" pitchFamily="2" charset="2"/>
              <a:buChar char="§"/>
            </a:pPr>
            <a:r>
              <a:rPr lang="en-US" sz="1400" b="1" i="1" dirty="0">
                <a:solidFill>
                  <a:schemeClr val="accent1"/>
                </a:solidFill>
                <a:latin typeface="Arial" pitchFamily="34" charset="0"/>
                <a:cs typeface="Arial" pitchFamily="34" charset="0"/>
              </a:rPr>
              <a:t>Based in Tampa, Florida</a:t>
            </a:r>
          </a:p>
          <a:p>
            <a:pPr marL="693738" lvl="1" indent="-327025">
              <a:lnSpc>
                <a:spcPct val="150000"/>
              </a:lnSpc>
              <a:buClr>
                <a:srgbClr val="009900"/>
              </a:buClr>
              <a:buFont typeface="Wingdings" pitchFamily="2" charset="2"/>
              <a:buChar char="§"/>
            </a:pPr>
            <a:r>
              <a:rPr lang="en-US" sz="1400" b="1" i="1" dirty="0">
                <a:solidFill>
                  <a:schemeClr val="accent1"/>
                </a:solidFill>
                <a:latin typeface="Arial" pitchFamily="34" charset="0"/>
                <a:cs typeface="Arial" pitchFamily="34" charset="0"/>
              </a:rPr>
              <a:t>Founded in 2004</a:t>
            </a:r>
          </a:p>
          <a:p>
            <a:pPr marL="693738" lvl="1" indent="-327025">
              <a:lnSpc>
                <a:spcPct val="150000"/>
              </a:lnSpc>
              <a:buClr>
                <a:srgbClr val="009900"/>
              </a:buClr>
              <a:buFont typeface="Wingdings" pitchFamily="2" charset="2"/>
              <a:buChar char="§"/>
            </a:pPr>
            <a:r>
              <a:rPr lang="en-US" sz="1400" b="1" i="1" dirty="0">
                <a:solidFill>
                  <a:schemeClr val="accent1"/>
                </a:solidFill>
                <a:latin typeface="Arial" pitchFamily="34" charset="0"/>
                <a:cs typeface="Arial" pitchFamily="34" charset="0"/>
              </a:rPr>
              <a:t>Over 55 employees/multi-locations</a:t>
            </a:r>
          </a:p>
          <a:p>
            <a:pPr marL="693738" lvl="1" indent="-327025">
              <a:lnSpc>
                <a:spcPct val="150000"/>
              </a:lnSpc>
              <a:buClr>
                <a:srgbClr val="009900"/>
              </a:buClr>
              <a:buFont typeface="Wingdings" pitchFamily="2" charset="2"/>
              <a:buChar char="§"/>
            </a:pPr>
            <a:r>
              <a:rPr lang="en-US" sz="1400" b="1" i="1" dirty="0">
                <a:solidFill>
                  <a:schemeClr val="accent1"/>
                </a:solidFill>
                <a:latin typeface="Arial" pitchFamily="34" charset="0"/>
                <a:cs typeface="Arial" pitchFamily="34" charset="0"/>
              </a:rPr>
              <a:t>URAC accredited for:</a:t>
            </a:r>
          </a:p>
          <a:p>
            <a:pPr marL="968058" lvl="2" indent="-327025">
              <a:lnSpc>
                <a:spcPct val="150000"/>
              </a:lnSpc>
              <a:buClr>
                <a:srgbClr val="009900"/>
              </a:buClr>
              <a:buFont typeface="Wingdings" pitchFamily="2" charset="2"/>
              <a:buChar char="§"/>
            </a:pPr>
            <a:r>
              <a:rPr lang="en-US" sz="1400" b="1" i="1" dirty="0">
                <a:solidFill>
                  <a:schemeClr val="accent1"/>
                </a:solidFill>
                <a:latin typeface="Arial" pitchFamily="34" charset="0"/>
                <a:cs typeface="Arial" pitchFamily="34" charset="0"/>
              </a:rPr>
              <a:t>Utilization Review</a:t>
            </a:r>
          </a:p>
          <a:p>
            <a:pPr marL="968058" lvl="2" indent="-327025">
              <a:lnSpc>
                <a:spcPct val="150000"/>
              </a:lnSpc>
              <a:buClr>
                <a:srgbClr val="009900"/>
              </a:buClr>
              <a:buFont typeface="Wingdings" pitchFamily="2" charset="2"/>
              <a:buChar char="§"/>
            </a:pPr>
            <a:r>
              <a:rPr lang="en-US" sz="1400" b="1" i="1" dirty="0">
                <a:solidFill>
                  <a:schemeClr val="accent1"/>
                </a:solidFill>
                <a:latin typeface="Arial" pitchFamily="34" charset="0"/>
                <a:cs typeface="Arial" pitchFamily="34" charset="0"/>
              </a:rPr>
              <a:t>Case Management</a:t>
            </a:r>
          </a:p>
          <a:p>
            <a:pPr marL="968058" lvl="2" indent="-327025">
              <a:lnSpc>
                <a:spcPct val="150000"/>
              </a:lnSpc>
              <a:buClr>
                <a:srgbClr val="009900"/>
              </a:buClr>
              <a:buFont typeface="Wingdings" pitchFamily="2" charset="2"/>
              <a:buChar char="§"/>
            </a:pPr>
            <a:r>
              <a:rPr lang="en-US" sz="1400" b="1" i="1" dirty="0">
                <a:solidFill>
                  <a:schemeClr val="accent1"/>
                </a:solidFill>
                <a:latin typeface="Arial" pitchFamily="34" charset="0"/>
                <a:cs typeface="Arial" pitchFamily="34" charset="0"/>
              </a:rPr>
              <a:t>Disease Management</a:t>
            </a:r>
          </a:p>
          <a:p>
            <a:pPr marL="693738" lvl="1" indent="-327025">
              <a:lnSpc>
                <a:spcPct val="150000"/>
              </a:lnSpc>
              <a:buClr>
                <a:srgbClr val="009900"/>
              </a:buClr>
              <a:buFont typeface="Wingdings" pitchFamily="2" charset="2"/>
              <a:buChar char="§"/>
            </a:pPr>
            <a:r>
              <a:rPr lang="en-US" sz="1400" b="1" i="1" dirty="0">
                <a:solidFill>
                  <a:schemeClr val="accent1"/>
                </a:solidFill>
                <a:latin typeface="Arial" pitchFamily="34" charset="0"/>
                <a:cs typeface="Arial" pitchFamily="34" charset="0"/>
              </a:rPr>
              <a:t>Single platform, integrated services</a:t>
            </a:r>
          </a:p>
          <a:p>
            <a:pPr marL="693738" lvl="1" indent="-327025">
              <a:lnSpc>
                <a:spcPct val="150000"/>
              </a:lnSpc>
              <a:buClr>
                <a:srgbClr val="009900"/>
              </a:buClr>
              <a:buFont typeface="Wingdings" pitchFamily="2" charset="2"/>
              <a:buChar char="§"/>
            </a:pPr>
            <a:r>
              <a:rPr lang="en-US" sz="1400" b="1" i="1" dirty="0">
                <a:solidFill>
                  <a:schemeClr val="accent1"/>
                </a:solidFill>
                <a:latin typeface="Arial" pitchFamily="34" charset="0"/>
                <a:cs typeface="Arial" pitchFamily="34" charset="0"/>
              </a:rPr>
              <a:t>Serving over 700,000+ health plan participants </a:t>
            </a:r>
          </a:p>
          <a:p>
            <a:pPr marL="693738" lvl="1" indent="-327025">
              <a:lnSpc>
                <a:spcPct val="150000"/>
              </a:lnSpc>
              <a:buClr>
                <a:srgbClr val="009900"/>
              </a:buClr>
              <a:buFont typeface="Wingdings" pitchFamily="2" charset="2"/>
              <a:buChar char="§"/>
            </a:pPr>
            <a:r>
              <a:rPr lang="en-US" sz="1400" b="1" i="1" dirty="0">
                <a:solidFill>
                  <a:schemeClr val="accent1"/>
                </a:solidFill>
                <a:latin typeface="Arial" pitchFamily="34" charset="0"/>
                <a:cs typeface="Arial" pitchFamily="34" charset="0"/>
              </a:rPr>
              <a:t>Partnering with TPAs, Health Plans, Carriers, Consultants &amp; Brokers</a:t>
            </a:r>
          </a:p>
          <a:p>
            <a:pPr>
              <a:buFont typeface="Wingdings" panose="05000000000000000000" pitchFamily="2" charset="2"/>
              <a:buChar char="§"/>
            </a:pPr>
            <a:endParaRPr lang="en-US" sz="1800" dirty="0">
              <a:latin typeface="Arial" pitchFamily="34" charset="0"/>
              <a:cs typeface="Arial" pitchFamily="34" charset="0"/>
            </a:endParaRPr>
          </a:p>
        </p:txBody>
      </p:sp>
      <p:sp>
        <p:nvSpPr>
          <p:cNvPr id="4" name="Title 3"/>
          <p:cNvSpPr>
            <a:spLocks noGrp="1"/>
          </p:cNvSpPr>
          <p:nvPr>
            <p:ph type="title"/>
          </p:nvPr>
        </p:nvSpPr>
        <p:spPr>
          <a:xfrm>
            <a:off x="457200" y="609600"/>
            <a:ext cx="7467600" cy="1143000"/>
          </a:xfrm>
        </p:spPr>
        <p:txBody>
          <a:bodyPr>
            <a:normAutofit/>
          </a:bodyPr>
          <a:lstStyle/>
          <a:p>
            <a:r>
              <a:rPr lang="en-US" sz="1800" b="1" dirty="0">
                <a:solidFill>
                  <a:schemeClr val="accent5">
                    <a:lumMod val="50000"/>
                  </a:schemeClr>
                </a:solidFill>
              </a:rPr>
              <a:t>INETICO is a Proud Partner, Providing the most cutting </a:t>
            </a:r>
            <a:r>
              <a:rPr lang="en-US" sz="1800" b="1" dirty="0" smtClean="0">
                <a:solidFill>
                  <a:schemeClr val="accent5">
                    <a:lumMod val="50000"/>
                  </a:schemeClr>
                </a:solidFill>
              </a:rPr>
              <a:t>edge </a:t>
            </a:r>
            <a:r>
              <a:rPr lang="en-US" sz="1800" b="1" dirty="0">
                <a:solidFill>
                  <a:schemeClr val="accent5">
                    <a:lumMod val="50000"/>
                  </a:schemeClr>
                </a:solidFill>
              </a:rPr>
              <a:t>technology and breakthrough Clinical Risk Mitigation Solutions in the Industry today.</a:t>
            </a:r>
            <a:endParaRPr lang="en-US" sz="1800" b="1" dirty="0"/>
          </a:p>
        </p:txBody>
      </p:sp>
      <p:pic>
        <p:nvPicPr>
          <p:cNvPr id="6" name="Picture 2" descr="Description: Description: Inetico-Tagline-GiftExceptional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50" y="152400"/>
            <a:ext cx="2857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companyweb3/Marketing/Shared%20Documents/0%20INET%20Product%20Tool%20Box/Z9%20About%20INETICO/Logo/URAC%202011%20seals/URAC%20Logos/Copy%20of%20Seal-H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5962454"/>
            <a:ext cx="762000" cy="6922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81200" y="6046963"/>
            <a:ext cx="4572000" cy="523220"/>
          </a:xfrm>
          <a:prstGeom prst="rect">
            <a:avLst/>
          </a:prstGeom>
        </p:spPr>
        <p:txBody>
          <a:bodyPr>
            <a:spAutoFit/>
          </a:bodyPr>
          <a:lstStyle/>
          <a:p>
            <a:pPr lvl="0" algn="ctr">
              <a:spcBef>
                <a:spcPct val="20000"/>
              </a:spcBef>
            </a:pPr>
            <a:r>
              <a:rPr lang="en-US" sz="1400" dirty="0">
                <a:solidFill>
                  <a:prstClr val="black"/>
                </a:solidFill>
                <a:latin typeface="Calibri"/>
              </a:rPr>
              <a:t>URAC Accredited in Utilization Management, Disease Management &amp; Case Management</a:t>
            </a:r>
            <a:endParaRPr lang="en-US" sz="1400" dirty="0">
              <a:solidFill>
                <a:prstClr val="black"/>
              </a:solidFill>
              <a:latin typeface="Calibri"/>
            </a:endParaRPr>
          </a:p>
        </p:txBody>
      </p:sp>
    </p:spTree>
    <p:extLst>
      <p:ext uri="{BB962C8B-B14F-4D97-AF65-F5344CB8AC3E}">
        <p14:creationId xmlns:p14="http://schemas.microsoft.com/office/powerpoint/2010/main" val="1670422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3" descr="Picture 13"/>
          <p:cNvPicPr>
            <a:picLocks noChangeAspect="1" noChangeArrowheads="1"/>
          </p:cNvPicPr>
          <p:nvPr/>
        </p:nvPicPr>
        <p:blipFill>
          <a:blip r:embed="rId3" cstate="print"/>
          <a:srcRect/>
          <a:stretch>
            <a:fillRect/>
          </a:stretch>
        </p:blipFill>
        <p:spPr bwMode="auto">
          <a:xfrm>
            <a:off x="5835650" y="990600"/>
            <a:ext cx="2927350" cy="3352800"/>
          </a:xfrm>
          <a:prstGeom prst="rect">
            <a:avLst/>
          </a:prstGeom>
          <a:noFill/>
          <a:ln w="3175">
            <a:solidFill>
              <a:srgbClr val="00499C"/>
            </a:solidFill>
            <a:miter lim="800000"/>
            <a:headEnd/>
            <a:tailEnd/>
          </a:ln>
        </p:spPr>
      </p:pic>
      <p:sp>
        <p:nvSpPr>
          <p:cNvPr id="18438" name="Rectangle 3"/>
          <p:cNvSpPr>
            <a:spLocks noChangeArrowheads="1"/>
          </p:cNvSpPr>
          <p:nvPr/>
        </p:nvSpPr>
        <p:spPr bwMode="auto">
          <a:xfrm>
            <a:off x="381000" y="990600"/>
            <a:ext cx="5257800" cy="4648200"/>
          </a:xfrm>
          <a:prstGeom prst="rect">
            <a:avLst/>
          </a:prstGeom>
          <a:noFill/>
          <a:ln w="0">
            <a:noFill/>
            <a:miter lim="800000"/>
            <a:headEnd/>
            <a:tailEnd/>
          </a:ln>
        </p:spPr>
        <p:txBody>
          <a:bodyPr lIns="0" tIns="0" rIns="0" bIns="0"/>
          <a:lstStyle/>
          <a:p>
            <a:pPr marL="228600" indent="-228600">
              <a:spcBef>
                <a:spcPct val="30000"/>
              </a:spcBef>
              <a:buFontTx/>
              <a:buChar char="•"/>
            </a:pPr>
            <a:r>
              <a:rPr lang="en-US" sz="2000" dirty="0">
                <a:solidFill>
                  <a:srgbClr val="5F5F5F"/>
                </a:solidFill>
              </a:rPr>
              <a:t>Aggregate report summarizes participant results and identifies health risks</a:t>
            </a:r>
          </a:p>
          <a:p>
            <a:pPr marL="228600" indent="-228600">
              <a:spcBef>
                <a:spcPct val="30000"/>
              </a:spcBef>
              <a:buFontTx/>
              <a:buChar char="•"/>
            </a:pPr>
            <a:r>
              <a:rPr lang="en-US" sz="2000" dirty="0">
                <a:solidFill>
                  <a:srgbClr val="5F5F5F"/>
                </a:solidFill>
              </a:rPr>
              <a:t>Integrates responses from laboratory testing, biometrics and health questionnaire</a:t>
            </a:r>
          </a:p>
          <a:p>
            <a:pPr marL="228600" indent="-228600">
              <a:spcBef>
                <a:spcPct val="30000"/>
              </a:spcBef>
              <a:buFontTx/>
              <a:buChar char="•"/>
            </a:pPr>
            <a:r>
              <a:rPr lang="en-US" sz="2000" dirty="0">
                <a:solidFill>
                  <a:srgbClr val="5F5F5F"/>
                </a:solidFill>
              </a:rPr>
              <a:t>Analysis of work group results enables targeted follow-up and program planning</a:t>
            </a:r>
          </a:p>
          <a:p>
            <a:pPr marL="228600" indent="-228600">
              <a:spcBef>
                <a:spcPct val="30000"/>
              </a:spcBef>
              <a:buFontTx/>
              <a:buChar char="•"/>
            </a:pPr>
            <a:r>
              <a:rPr lang="en-US" sz="2000" dirty="0">
                <a:solidFill>
                  <a:srgbClr val="5F5F5F"/>
                </a:solidFill>
              </a:rPr>
              <a:t>Results delivered securely to health plans and other 3rd parties electronically </a:t>
            </a:r>
          </a:p>
          <a:p>
            <a:pPr marL="228600" indent="-228600">
              <a:spcBef>
                <a:spcPct val="30000"/>
              </a:spcBef>
              <a:buFontTx/>
              <a:buChar char="•"/>
            </a:pPr>
            <a:r>
              <a:rPr lang="en-US" sz="2000" dirty="0">
                <a:solidFill>
                  <a:srgbClr val="5F5F5F"/>
                </a:solidFill>
              </a:rPr>
              <a:t>Can provide normative comparisons* and includes Intervention Opportunity Index for top risk factors</a:t>
            </a:r>
          </a:p>
          <a:p>
            <a:pPr lvl="2">
              <a:spcBef>
                <a:spcPct val="30000"/>
              </a:spcBef>
            </a:pPr>
            <a:r>
              <a:rPr lang="en-US" dirty="0">
                <a:solidFill>
                  <a:srgbClr val="00499C"/>
                </a:solidFill>
              </a:rPr>
              <a:t> </a:t>
            </a:r>
            <a:r>
              <a:rPr lang="en-US" dirty="0">
                <a:solidFill>
                  <a:srgbClr val="5F5F5F"/>
                </a:solidFill>
              </a:rPr>
              <a:t>Prevalence</a:t>
            </a:r>
          </a:p>
          <a:p>
            <a:pPr lvl="2">
              <a:spcBef>
                <a:spcPct val="30000"/>
              </a:spcBef>
            </a:pPr>
            <a:r>
              <a:rPr lang="en-US" dirty="0">
                <a:solidFill>
                  <a:srgbClr val="5F5F5F"/>
                </a:solidFill>
              </a:rPr>
              <a:t>  Readiness to change</a:t>
            </a:r>
          </a:p>
          <a:p>
            <a:pPr lvl="2">
              <a:spcBef>
                <a:spcPct val="30000"/>
              </a:spcBef>
            </a:pPr>
            <a:r>
              <a:rPr lang="en-US" dirty="0">
                <a:solidFill>
                  <a:srgbClr val="5F5F5F"/>
                </a:solidFill>
              </a:rPr>
              <a:t>  Cost exposure</a:t>
            </a:r>
          </a:p>
        </p:txBody>
      </p:sp>
      <p:sp>
        <p:nvSpPr>
          <p:cNvPr id="7" name="Rectangle 2"/>
          <p:cNvSpPr txBox="1">
            <a:spLocks noChangeArrowheads="1"/>
          </p:cNvSpPr>
          <p:nvPr/>
        </p:nvSpPr>
        <p:spPr>
          <a:xfrm>
            <a:off x="0" y="1"/>
            <a:ext cx="3810000" cy="533400"/>
          </a:xfrm>
          <a:prstGeom prst="rect">
            <a:avLst/>
          </a:prstGeom>
          <a:solidFill>
            <a:schemeClr val="accent1">
              <a:lumMod val="75000"/>
            </a:schemeClr>
          </a:solidFill>
        </p:spPr>
        <p:txBody>
          <a:bodyPr vert="horz" anchor="b">
            <a:noAutofit/>
          </a:bodyPr>
          <a:lstStyle/>
          <a:p>
            <a:pPr>
              <a:spcBef>
                <a:spcPct val="0"/>
              </a:spcBef>
              <a:defRPr/>
            </a:pPr>
            <a:r>
              <a:rPr lang="en-US" sz="2400" dirty="0" smtClean="0">
                <a:solidFill>
                  <a:prstClr val="white"/>
                </a:solidFill>
              </a:rPr>
              <a:t>Your Company Profile</a:t>
            </a:r>
            <a:endParaRPr lang="en-US" sz="2400" cap="small" dirty="0" smtClean="0">
              <a:solidFill>
                <a:prstClr val="white"/>
              </a:solidFill>
            </a:endParaRPr>
          </a:p>
        </p:txBody>
      </p:sp>
      <p:pic>
        <p:nvPicPr>
          <p:cNvPr id="8" name="Picture 2" descr="C:\Users\Jhodges\AppData\Local\Microsoft\Windows\Temporary Internet Files\Content.Outlook\LNPM3RM4\OCTANE WELLNESS.jpg"/>
          <p:cNvPicPr>
            <a:picLocks noChangeAspect="1" noChangeArrowheads="1"/>
          </p:cNvPicPr>
          <p:nvPr/>
        </p:nvPicPr>
        <p:blipFill>
          <a:blip r:embed="rId4" cstate="print"/>
          <a:srcRect/>
          <a:stretch>
            <a:fillRect/>
          </a:stretch>
        </p:blipFill>
        <p:spPr bwMode="auto">
          <a:xfrm>
            <a:off x="6858000" y="76200"/>
            <a:ext cx="1752600" cy="751454"/>
          </a:xfrm>
          <a:prstGeom prst="rect">
            <a:avLst/>
          </a:prstGeom>
          <a:noFill/>
          <a:ln>
            <a:noFill/>
          </a:ln>
          <a:effectLst/>
        </p:spPr>
      </p:pic>
    </p:spTree>
    <p:extLst>
      <p:ext uri="{BB962C8B-B14F-4D97-AF65-F5344CB8AC3E}">
        <p14:creationId xmlns:p14="http://schemas.microsoft.com/office/powerpoint/2010/main" val="3161922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0"/>
          <p:cNvSpPr>
            <a:spLocks noChangeArrowheads="1"/>
          </p:cNvSpPr>
          <p:nvPr/>
        </p:nvSpPr>
        <p:spPr bwMode="auto">
          <a:xfrm>
            <a:off x="228600" y="762000"/>
            <a:ext cx="8686800" cy="685800"/>
          </a:xfrm>
          <a:prstGeom prst="rect">
            <a:avLst/>
          </a:prstGeom>
          <a:noFill/>
          <a:ln w="9525">
            <a:noFill/>
            <a:miter lim="800000"/>
            <a:headEnd/>
            <a:tailEnd/>
          </a:ln>
        </p:spPr>
        <p:txBody>
          <a:bodyPr lIns="0" tIns="0" rIns="0" bIns="0"/>
          <a:lstStyle/>
          <a:p>
            <a:pPr marL="57150" indent="-57150">
              <a:spcBef>
                <a:spcPct val="20000"/>
              </a:spcBef>
              <a:buFont typeface="Wingdings" pitchFamily="2" charset="2"/>
              <a:buNone/>
            </a:pPr>
            <a:r>
              <a:rPr lang="en-US" sz="2400" b="1" dirty="0">
                <a:solidFill>
                  <a:srgbClr val="00499C"/>
                </a:solidFill>
              </a:rPr>
              <a:t>Collecting and sharing laboratory data and health measures generates a positive return on investment</a:t>
            </a:r>
          </a:p>
        </p:txBody>
      </p:sp>
      <p:pic>
        <p:nvPicPr>
          <p:cNvPr id="19461" name="Picture 146" descr="graph"/>
          <p:cNvPicPr>
            <a:picLocks noChangeAspect="1" noChangeArrowheads="1"/>
          </p:cNvPicPr>
          <p:nvPr/>
        </p:nvPicPr>
        <p:blipFill>
          <a:blip r:embed="rId3" cstate="print"/>
          <a:srcRect/>
          <a:stretch>
            <a:fillRect/>
          </a:stretch>
        </p:blipFill>
        <p:spPr bwMode="auto">
          <a:xfrm>
            <a:off x="838200" y="1676400"/>
            <a:ext cx="7848600" cy="4416425"/>
          </a:xfrm>
          <a:prstGeom prst="rect">
            <a:avLst/>
          </a:prstGeom>
          <a:noFill/>
          <a:ln w="9525">
            <a:noFill/>
            <a:miter lim="800000"/>
            <a:headEnd/>
            <a:tailEnd/>
          </a:ln>
        </p:spPr>
      </p:pic>
      <p:sp>
        <p:nvSpPr>
          <p:cNvPr id="6" name="Rectangle 2"/>
          <p:cNvSpPr txBox="1">
            <a:spLocks noChangeArrowheads="1"/>
          </p:cNvSpPr>
          <p:nvPr/>
        </p:nvSpPr>
        <p:spPr>
          <a:xfrm>
            <a:off x="0" y="0"/>
            <a:ext cx="5029200" cy="533400"/>
          </a:xfrm>
          <a:prstGeom prst="rect">
            <a:avLst/>
          </a:prstGeom>
          <a:solidFill>
            <a:schemeClr val="accent1">
              <a:lumMod val="75000"/>
            </a:schemeClr>
          </a:solidFill>
        </p:spPr>
        <p:txBody>
          <a:bodyPr vert="horz" anchor="b">
            <a:noAutofit/>
          </a:bodyPr>
          <a:lstStyle/>
          <a:p>
            <a:pPr>
              <a:spcBef>
                <a:spcPct val="0"/>
              </a:spcBef>
              <a:defRPr/>
            </a:pPr>
            <a:r>
              <a:rPr lang="en-US" sz="2400" dirty="0" smtClean="0">
                <a:solidFill>
                  <a:prstClr val="white"/>
                </a:solidFill>
              </a:rPr>
              <a:t>Positive Return on the Individual</a:t>
            </a:r>
            <a:endParaRPr lang="en-US" sz="2400" cap="small" dirty="0" smtClean="0">
              <a:solidFill>
                <a:prstClr val="white"/>
              </a:solidFill>
            </a:endParaRPr>
          </a:p>
        </p:txBody>
      </p:sp>
      <p:pic>
        <p:nvPicPr>
          <p:cNvPr id="7" name="Picture 2" descr="C:\Users\Jhodges\AppData\Local\Microsoft\Windows\Temporary Internet Files\Content.Outlook\LNPM3RM4\OCTANE WELLNESS.jpg"/>
          <p:cNvPicPr>
            <a:picLocks noChangeAspect="1" noChangeArrowheads="1"/>
          </p:cNvPicPr>
          <p:nvPr/>
        </p:nvPicPr>
        <p:blipFill>
          <a:blip r:embed="rId4" cstate="print"/>
          <a:srcRect/>
          <a:stretch>
            <a:fillRect/>
          </a:stretch>
        </p:blipFill>
        <p:spPr bwMode="auto">
          <a:xfrm>
            <a:off x="6858000" y="76200"/>
            <a:ext cx="1752600" cy="751454"/>
          </a:xfrm>
          <a:prstGeom prst="rect">
            <a:avLst/>
          </a:prstGeom>
          <a:noFill/>
          <a:ln>
            <a:noFill/>
          </a:ln>
          <a:effectLst/>
        </p:spPr>
      </p:pic>
    </p:spTree>
    <p:extLst>
      <p:ext uri="{BB962C8B-B14F-4D97-AF65-F5344CB8AC3E}">
        <p14:creationId xmlns:p14="http://schemas.microsoft.com/office/powerpoint/2010/main" val="969714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z="2000" smtClean="0"/>
              <a:t>We Manage the Entire Program</a:t>
            </a:r>
          </a:p>
        </p:txBody>
      </p:sp>
      <p:pic>
        <p:nvPicPr>
          <p:cNvPr id="21508" name="Picture 10" descr="programflowchart"/>
          <p:cNvPicPr>
            <a:picLocks noChangeAspect="1" noChangeArrowheads="1"/>
          </p:cNvPicPr>
          <p:nvPr/>
        </p:nvPicPr>
        <p:blipFill>
          <a:blip r:embed="rId3" cstate="print"/>
          <a:srcRect/>
          <a:stretch>
            <a:fillRect/>
          </a:stretch>
        </p:blipFill>
        <p:spPr bwMode="auto">
          <a:xfrm>
            <a:off x="152400" y="814542"/>
            <a:ext cx="8382000" cy="5052858"/>
          </a:xfrm>
          <a:prstGeom prst="rect">
            <a:avLst/>
          </a:prstGeom>
          <a:noFill/>
          <a:ln w="9525">
            <a:noFill/>
            <a:miter lim="800000"/>
            <a:headEnd/>
            <a:tailEnd/>
          </a:ln>
        </p:spPr>
      </p:pic>
      <p:sp>
        <p:nvSpPr>
          <p:cNvPr id="5" name="Rectangle 2"/>
          <p:cNvSpPr txBox="1">
            <a:spLocks noChangeArrowheads="1"/>
          </p:cNvSpPr>
          <p:nvPr/>
        </p:nvSpPr>
        <p:spPr>
          <a:xfrm>
            <a:off x="0" y="0"/>
            <a:ext cx="6324600" cy="762000"/>
          </a:xfrm>
          <a:prstGeom prst="rect">
            <a:avLst/>
          </a:prstGeom>
          <a:solidFill>
            <a:schemeClr val="accent1">
              <a:lumMod val="75000"/>
            </a:schemeClr>
          </a:solidFill>
        </p:spPr>
        <p:txBody>
          <a:bodyPr vert="horz" anchor="b">
            <a:noAutofit/>
          </a:bodyPr>
          <a:lstStyle/>
          <a:p>
            <a:pPr>
              <a:spcBef>
                <a:spcPct val="0"/>
              </a:spcBef>
              <a:defRPr/>
            </a:pPr>
            <a:r>
              <a:rPr lang="en-US" sz="2400" cap="small" dirty="0" smtClean="0">
                <a:solidFill>
                  <a:prstClr val="white"/>
                </a:solidFill>
              </a:rPr>
              <a:t>Complete Support from Screening to Results</a:t>
            </a:r>
          </a:p>
        </p:txBody>
      </p:sp>
      <p:pic>
        <p:nvPicPr>
          <p:cNvPr id="6" name="Picture 2" descr="C:\Users\Jhodges\AppData\Local\Microsoft\Windows\Temporary Internet Files\Content.Outlook\LNPM3RM4\OCTANE WELLNESS.jpg"/>
          <p:cNvPicPr>
            <a:picLocks noChangeAspect="1" noChangeArrowheads="1"/>
          </p:cNvPicPr>
          <p:nvPr/>
        </p:nvPicPr>
        <p:blipFill>
          <a:blip r:embed="rId4" cstate="print"/>
          <a:srcRect/>
          <a:stretch>
            <a:fillRect/>
          </a:stretch>
        </p:blipFill>
        <p:spPr bwMode="auto">
          <a:xfrm>
            <a:off x="6858000" y="76200"/>
            <a:ext cx="1752600" cy="751454"/>
          </a:xfrm>
          <a:prstGeom prst="rect">
            <a:avLst/>
          </a:prstGeom>
          <a:noFill/>
          <a:ln>
            <a:noFill/>
          </a:ln>
          <a:effectLst/>
        </p:spPr>
      </p:pic>
    </p:spTree>
    <p:extLst>
      <p:ext uri="{BB962C8B-B14F-4D97-AF65-F5344CB8AC3E}">
        <p14:creationId xmlns:p14="http://schemas.microsoft.com/office/powerpoint/2010/main" val="2396213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52" descr="dataflowchart"/>
          <p:cNvPicPr>
            <a:picLocks noChangeAspect="1" noChangeArrowheads="1"/>
          </p:cNvPicPr>
          <p:nvPr/>
        </p:nvPicPr>
        <p:blipFill>
          <a:blip r:embed="rId3" cstate="print"/>
          <a:srcRect/>
          <a:stretch>
            <a:fillRect/>
          </a:stretch>
        </p:blipFill>
        <p:spPr bwMode="auto">
          <a:xfrm>
            <a:off x="152400" y="1633538"/>
            <a:ext cx="8610599" cy="3929061"/>
          </a:xfrm>
          <a:prstGeom prst="rect">
            <a:avLst/>
          </a:prstGeom>
          <a:noFill/>
          <a:ln w="9525">
            <a:noFill/>
            <a:miter lim="800000"/>
            <a:headEnd/>
            <a:tailEnd/>
          </a:ln>
        </p:spPr>
      </p:pic>
      <p:sp>
        <p:nvSpPr>
          <p:cNvPr id="5" name="Rectangle 2"/>
          <p:cNvSpPr txBox="1">
            <a:spLocks noChangeArrowheads="1"/>
          </p:cNvSpPr>
          <p:nvPr/>
        </p:nvSpPr>
        <p:spPr>
          <a:xfrm>
            <a:off x="0" y="1"/>
            <a:ext cx="5791200" cy="533400"/>
          </a:xfrm>
          <a:prstGeom prst="rect">
            <a:avLst/>
          </a:prstGeom>
          <a:solidFill>
            <a:schemeClr val="accent1">
              <a:lumMod val="75000"/>
            </a:schemeClr>
          </a:solidFill>
        </p:spPr>
        <p:txBody>
          <a:bodyPr vert="horz" anchor="b">
            <a:noAutofit/>
          </a:bodyPr>
          <a:lstStyle/>
          <a:p>
            <a:pPr>
              <a:spcBef>
                <a:spcPct val="0"/>
              </a:spcBef>
              <a:defRPr/>
            </a:pPr>
            <a:r>
              <a:rPr lang="en-US" sz="2400" dirty="0" smtClean="0">
                <a:solidFill>
                  <a:prstClr val="white"/>
                </a:solidFill>
              </a:rPr>
              <a:t>Fully-Integrated Data Flows Securely</a:t>
            </a:r>
            <a:endParaRPr lang="en-US" sz="2400" cap="small" dirty="0" smtClean="0">
              <a:solidFill>
                <a:prstClr val="white"/>
              </a:solidFill>
            </a:endParaRPr>
          </a:p>
        </p:txBody>
      </p:sp>
      <p:pic>
        <p:nvPicPr>
          <p:cNvPr id="6" name="Picture 2" descr="C:\Users\Jhodges\AppData\Local\Microsoft\Windows\Temporary Internet Files\Content.Outlook\LNPM3RM4\OCTANE WELLNESS.jpg"/>
          <p:cNvPicPr>
            <a:picLocks noChangeAspect="1" noChangeArrowheads="1"/>
          </p:cNvPicPr>
          <p:nvPr/>
        </p:nvPicPr>
        <p:blipFill>
          <a:blip r:embed="rId4" cstate="print"/>
          <a:srcRect/>
          <a:stretch>
            <a:fillRect/>
          </a:stretch>
        </p:blipFill>
        <p:spPr bwMode="auto">
          <a:xfrm>
            <a:off x="6858000" y="76200"/>
            <a:ext cx="1752600" cy="751454"/>
          </a:xfrm>
          <a:prstGeom prst="rect">
            <a:avLst/>
          </a:prstGeom>
          <a:noFill/>
          <a:ln>
            <a:noFill/>
          </a:ln>
          <a:effectLst/>
        </p:spPr>
      </p:pic>
    </p:spTree>
    <p:extLst>
      <p:ext uri="{BB962C8B-B14F-4D97-AF65-F5344CB8AC3E}">
        <p14:creationId xmlns:p14="http://schemas.microsoft.com/office/powerpoint/2010/main" val="3458634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533400" y="990600"/>
            <a:ext cx="2590800" cy="274638"/>
          </a:xfrm>
          <a:prstGeom prst="rect">
            <a:avLst/>
          </a:prstGeom>
          <a:noFill/>
          <a:ln w="9525">
            <a:noFill/>
            <a:miter lim="800000"/>
            <a:headEnd/>
            <a:tailEnd/>
          </a:ln>
          <a:effectLst/>
        </p:spPr>
        <p:txBody>
          <a:bodyPr>
            <a:spAutoFit/>
          </a:bodyPr>
          <a:lstStyle/>
          <a:p>
            <a:pPr>
              <a:spcBef>
                <a:spcPct val="50000"/>
              </a:spcBef>
            </a:pPr>
            <a:endParaRPr lang="en-US" sz="1200" b="1">
              <a:solidFill>
                <a:prstClr val="black"/>
              </a:solidFill>
            </a:endParaRPr>
          </a:p>
        </p:txBody>
      </p:sp>
      <p:sp>
        <p:nvSpPr>
          <p:cNvPr id="25605" name="Text Box 5"/>
          <p:cNvSpPr txBox="1">
            <a:spLocks noChangeArrowheads="1"/>
          </p:cNvSpPr>
          <p:nvPr/>
        </p:nvSpPr>
        <p:spPr bwMode="auto">
          <a:xfrm>
            <a:off x="4038600" y="838200"/>
            <a:ext cx="4953000" cy="4784725"/>
          </a:xfrm>
          <a:prstGeom prst="rect">
            <a:avLst/>
          </a:prstGeom>
          <a:noFill/>
          <a:ln w="9525">
            <a:noFill/>
            <a:miter lim="800000"/>
            <a:headEnd/>
            <a:tailEnd/>
          </a:ln>
          <a:effectLst/>
        </p:spPr>
        <p:txBody>
          <a:bodyPr>
            <a:spAutoFit/>
          </a:bodyPr>
          <a:lstStyle/>
          <a:p>
            <a:pPr marL="228600" indent="-228600">
              <a:spcBef>
                <a:spcPct val="50000"/>
              </a:spcBef>
              <a:buClr>
                <a:srgbClr val="5F5F5F"/>
              </a:buClr>
              <a:buFontTx/>
              <a:buChar char="•"/>
            </a:pPr>
            <a:r>
              <a:rPr lang="en-US" sz="2000">
                <a:solidFill>
                  <a:srgbClr val="5F5F5F"/>
                </a:solidFill>
              </a:rPr>
              <a:t>Communications consultation with each client</a:t>
            </a:r>
          </a:p>
          <a:p>
            <a:pPr marL="228600" indent="-228600">
              <a:spcBef>
                <a:spcPct val="20000"/>
              </a:spcBef>
              <a:buClr>
                <a:srgbClr val="5F5F5F"/>
              </a:buClr>
              <a:buFontTx/>
              <a:buChar char="•"/>
            </a:pPr>
            <a:r>
              <a:rPr lang="en-US" sz="2000">
                <a:solidFill>
                  <a:srgbClr val="5F5F5F"/>
                </a:solidFill>
              </a:rPr>
              <a:t>Review of key consumer communications</a:t>
            </a:r>
          </a:p>
          <a:p>
            <a:pPr marL="228600" indent="-228600">
              <a:spcBef>
                <a:spcPct val="20000"/>
              </a:spcBef>
              <a:buClr>
                <a:srgbClr val="5F5F5F"/>
              </a:buClr>
              <a:buFontTx/>
              <a:buChar char="•"/>
            </a:pPr>
            <a:r>
              <a:rPr lang="en-US" sz="2000">
                <a:solidFill>
                  <a:srgbClr val="5F5F5F"/>
                </a:solidFill>
              </a:rPr>
              <a:t>Provide core marketing templates at no additional cost</a:t>
            </a:r>
          </a:p>
          <a:p>
            <a:pPr marL="571500" lvl="1" indent="-228600">
              <a:lnSpc>
                <a:spcPct val="90000"/>
              </a:lnSpc>
              <a:spcBef>
                <a:spcPct val="10000"/>
              </a:spcBef>
              <a:buClr>
                <a:srgbClr val="5F5F5F"/>
              </a:buClr>
              <a:buFontTx/>
              <a:buChar char="•"/>
            </a:pPr>
            <a:r>
              <a:rPr lang="en-US">
                <a:solidFill>
                  <a:srgbClr val="5F5F5F"/>
                </a:solidFill>
              </a:rPr>
              <a:t>Posters</a:t>
            </a:r>
          </a:p>
          <a:p>
            <a:pPr marL="571500" lvl="1" indent="-228600">
              <a:lnSpc>
                <a:spcPct val="90000"/>
              </a:lnSpc>
              <a:spcBef>
                <a:spcPct val="10000"/>
              </a:spcBef>
              <a:buClr>
                <a:srgbClr val="5F5F5F"/>
              </a:buClr>
              <a:buFontTx/>
              <a:buChar char="•"/>
            </a:pPr>
            <a:r>
              <a:rPr lang="en-US">
                <a:solidFill>
                  <a:srgbClr val="5F5F5F"/>
                </a:solidFill>
              </a:rPr>
              <a:t>Email call-outs</a:t>
            </a:r>
          </a:p>
          <a:p>
            <a:pPr marL="571500" lvl="1" indent="-228600">
              <a:lnSpc>
                <a:spcPct val="90000"/>
              </a:lnSpc>
              <a:spcBef>
                <a:spcPct val="10000"/>
              </a:spcBef>
              <a:buClr>
                <a:srgbClr val="5F5F5F"/>
              </a:buClr>
              <a:buFontTx/>
              <a:buChar char="•"/>
            </a:pPr>
            <a:r>
              <a:rPr lang="en-US">
                <a:solidFill>
                  <a:srgbClr val="5F5F5F"/>
                </a:solidFill>
              </a:rPr>
              <a:t>Letter</a:t>
            </a:r>
          </a:p>
          <a:p>
            <a:pPr marL="571500" lvl="1" indent="-228600">
              <a:lnSpc>
                <a:spcPct val="90000"/>
              </a:lnSpc>
              <a:spcBef>
                <a:spcPct val="10000"/>
              </a:spcBef>
              <a:buClr>
                <a:srgbClr val="5F5F5F"/>
              </a:buClr>
              <a:buFontTx/>
              <a:buChar char="•"/>
            </a:pPr>
            <a:r>
              <a:rPr lang="en-US">
                <a:solidFill>
                  <a:srgbClr val="5F5F5F"/>
                </a:solidFill>
              </a:rPr>
              <a:t>Stuffers</a:t>
            </a:r>
          </a:p>
          <a:p>
            <a:pPr marL="228600" indent="-228600">
              <a:spcBef>
                <a:spcPct val="20000"/>
              </a:spcBef>
              <a:buClr>
                <a:srgbClr val="5F5F5F"/>
              </a:buClr>
              <a:buFontTx/>
              <a:buChar char="•"/>
            </a:pPr>
            <a:r>
              <a:rPr lang="en-US" sz="2000">
                <a:solidFill>
                  <a:srgbClr val="5F5F5F"/>
                </a:solidFill>
              </a:rPr>
              <a:t>Provide experienced guidance on incentives  </a:t>
            </a:r>
          </a:p>
          <a:p>
            <a:pPr marL="228600" indent="-228600">
              <a:spcBef>
                <a:spcPct val="20000"/>
              </a:spcBef>
              <a:buClr>
                <a:srgbClr val="5F5F5F"/>
              </a:buClr>
              <a:buFontTx/>
              <a:buChar char="•"/>
            </a:pPr>
            <a:r>
              <a:rPr lang="en-US" sz="2000">
                <a:solidFill>
                  <a:srgbClr val="5F5F5F"/>
                </a:solidFill>
              </a:rPr>
              <a:t>Plus and premium service packages available at minimal cost add customization</a:t>
            </a:r>
          </a:p>
        </p:txBody>
      </p:sp>
      <p:sp>
        <p:nvSpPr>
          <p:cNvPr id="25606" name="Rectangle 6"/>
          <p:cNvSpPr>
            <a:spLocks noChangeArrowheads="1"/>
          </p:cNvSpPr>
          <p:nvPr/>
        </p:nvSpPr>
        <p:spPr bwMode="auto">
          <a:xfrm>
            <a:off x="382588" y="1781175"/>
            <a:ext cx="5376862" cy="1876425"/>
          </a:xfrm>
          <a:prstGeom prst="rect">
            <a:avLst/>
          </a:prstGeom>
          <a:noFill/>
          <a:ln w="9525">
            <a:noFill/>
            <a:miter lim="800000"/>
            <a:headEnd/>
            <a:tailEnd/>
          </a:ln>
          <a:effectLst/>
        </p:spPr>
        <p:txBody>
          <a:bodyPr anchor="ctr"/>
          <a:lstStyle/>
          <a:p>
            <a:pPr algn="ctr"/>
            <a:r>
              <a:rPr lang="en-US" sz="1200">
                <a:solidFill>
                  <a:prstClr val="white"/>
                </a:solidFill>
              </a:rPr>
              <a:t>Date:</a:t>
            </a:r>
            <a:r>
              <a:rPr lang="en-US" sz="1200" b="1">
                <a:solidFill>
                  <a:prstClr val="white"/>
                </a:solidFill>
              </a:rPr>
              <a:t>  [Tuesday, Month, xx]</a:t>
            </a:r>
            <a:br>
              <a:rPr lang="en-US" sz="1200" b="1">
                <a:solidFill>
                  <a:prstClr val="white"/>
                </a:solidFill>
              </a:rPr>
            </a:br>
            <a:r>
              <a:rPr lang="en-US" sz="1200">
                <a:solidFill>
                  <a:prstClr val="white"/>
                </a:solidFill>
              </a:rPr>
              <a:t>Time:</a:t>
            </a:r>
            <a:r>
              <a:rPr lang="en-US" sz="1200" b="1">
                <a:solidFill>
                  <a:prstClr val="white"/>
                </a:solidFill>
              </a:rPr>
              <a:t>  [7:30a.m. – 11:30a.m.]</a:t>
            </a:r>
            <a:br>
              <a:rPr lang="en-US" sz="1200" b="1">
                <a:solidFill>
                  <a:prstClr val="white"/>
                </a:solidFill>
              </a:rPr>
            </a:br>
            <a:r>
              <a:rPr lang="en-US" sz="1200">
                <a:solidFill>
                  <a:prstClr val="white"/>
                </a:solidFill>
              </a:rPr>
              <a:t>Where:</a:t>
            </a:r>
            <a:r>
              <a:rPr lang="en-US" sz="1200" b="1">
                <a:solidFill>
                  <a:prstClr val="white"/>
                </a:solidFill>
              </a:rPr>
              <a:t>  [Conference Room xx]</a:t>
            </a:r>
            <a:endParaRPr lang="en-US" sz="1400" b="1">
              <a:solidFill>
                <a:prstClr val="white"/>
              </a:solidFill>
            </a:endParaRPr>
          </a:p>
        </p:txBody>
      </p:sp>
      <p:pic>
        <p:nvPicPr>
          <p:cNvPr id="25607" name="Picture 7" descr="bfwposter2"/>
          <p:cNvPicPr>
            <a:picLocks noChangeAspect="1" noChangeArrowheads="1"/>
          </p:cNvPicPr>
          <p:nvPr/>
        </p:nvPicPr>
        <p:blipFill>
          <a:blip r:embed="rId3" cstate="print"/>
          <a:srcRect/>
          <a:stretch>
            <a:fillRect/>
          </a:stretch>
        </p:blipFill>
        <p:spPr bwMode="auto">
          <a:xfrm>
            <a:off x="228600" y="609600"/>
            <a:ext cx="2320925" cy="3581400"/>
          </a:xfrm>
          <a:prstGeom prst="rect">
            <a:avLst/>
          </a:prstGeom>
          <a:noFill/>
          <a:ln w="3175">
            <a:solidFill>
              <a:srgbClr val="00499C"/>
            </a:solidFill>
            <a:miter lim="800000"/>
            <a:headEnd/>
            <a:tailEnd/>
          </a:ln>
        </p:spPr>
      </p:pic>
      <p:pic>
        <p:nvPicPr>
          <p:cNvPr id="25608" name="Picture 8" descr="billhandout"/>
          <p:cNvPicPr>
            <a:picLocks noChangeAspect="1" noChangeArrowheads="1"/>
          </p:cNvPicPr>
          <p:nvPr/>
        </p:nvPicPr>
        <p:blipFill>
          <a:blip r:embed="rId4" cstate="print"/>
          <a:srcRect/>
          <a:stretch>
            <a:fillRect/>
          </a:stretch>
        </p:blipFill>
        <p:spPr bwMode="auto">
          <a:xfrm>
            <a:off x="1905000" y="1143000"/>
            <a:ext cx="1941513" cy="2514600"/>
          </a:xfrm>
          <a:prstGeom prst="rect">
            <a:avLst/>
          </a:prstGeom>
          <a:noFill/>
          <a:ln w="3175">
            <a:solidFill>
              <a:srgbClr val="00499C"/>
            </a:solidFill>
            <a:miter lim="800000"/>
            <a:headEnd/>
            <a:tailEnd/>
          </a:ln>
        </p:spPr>
      </p:pic>
      <p:pic>
        <p:nvPicPr>
          <p:cNvPr id="25609" name="Picture 9"/>
          <p:cNvPicPr>
            <a:picLocks noChangeAspect="1" noChangeArrowheads="1"/>
          </p:cNvPicPr>
          <p:nvPr/>
        </p:nvPicPr>
        <p:blipFill>
          <a:blip r:embed="rId5" cstate="print"/>
          <a:srcRect/>
          <a:stretch>
            <a:fillRect/>
          </a:stretch>
        </p:blipFill>
        <p:spPr bwMode="auto">
          <a:xfrm>
            <a:off x="762000" y="2819400"/>
            <a:ext cx="2314575" cy="3048000"/>
          </a:xfrm>
          <a:prstGeom prst="rect">
            <a:avLst/>
          </a:prstGeom>
          <a:noFill/>
          <a:ln w="3175">
            <a:solidFill>
              <a:srgbClr val="00499C"/>
            </a:solidFill>
            <a:miter lim="800000"/>
            <a:headEnd/>
            <a:tailEnd/>
          </a:ln>
          <a:effectLst/>
        </p:spPr>
      </p:pic>
      <p:sp>
        <p:nvSpPr>
          <p:cNvPr id="10" name="Rectangle 2"/>
          <p:cNvSpPr txBox="1">
            <a:spLocks noChangeArrowheads="1"/>
          </p:cNvSpPr>
          <p:nvPr/>
        </p:nvSpPr>
        <p:spPr>
          <a:xfrm>
            <a:off x="0" y="1"/>
            <a:ext cx="6324600" cy="533400"/>
          </a:xfrm>
          <a:prstGeom prst="rect">
            <a:avLst/>
          </a:prstGeom>
          <a:solidFill>
            <a:schemeClr val="accent1">
              <a:lumMod val="75000"/>
            </a:schemeClr>
          </a:solidFill>
        </p:spPr>
        <p:txBody>
          <a:bodyPr vert="horz" anchor="b">
            <a:noAutofit/>
          </a:bodyPr>
          <a:lstStyle/>
          <a:p>
            <a:pPr>
              <a:spcBef>
                <a:spcPct val="0"/>
              </a:spcBef>
              <a:defRPr/>
            </a:pPr>
            <a:r>
              <a:rPr lang="en-US" sz="2400" dirty="0" smtClean="0">
                <a:solidFill>
                  <a:prstClr val="white"/>
                </a:solidFill>
              </a:rPr>
              <a:t>Participation is Critical </a:t>
            </a:r>
            <a:endParaRPr lang="en-US" sz="2400" cap="small" dirty="0" smtClean="0">
              <a:solidFill>
                <a:prstClr val="white"/>
              </a:solidFill>
            </a:endParaRPr>
          </a:p>
        </p:txBody>
      </p:sp>
      <p:pic>
        <p:nvPicPr>
          <p:cNvPr id="11" name="Picture 2" descr="C:\Users\Jhodges\AppData\Local\Microsoft\Windows\Temporary Internet Files\Content.Outlook\LNPM3RM4\OCTANE WELLNESS.jpg"/>
          <p:cNvPicPr>
            <a:picLocks noChangeAspect="1" noChangeArrowheads="1"/>
          </p:cNvPicPr>
          <p:nvPr/>
        </p:nvPicPr>
        <p:blipFill>
          <a:blip r:embed="rId6" cstate="print"/>
          <a:srcRect/>
          <a:stretch>
            <a:fillRect/>
          </a:stretch>
        </p:blipFill>
        <p:spPr bwMode="auto">
          <a:xfrm>
            <a:off x="6858000" y="76200"/>
            <a:ext cx="1752600" cy="751454"/>
          </a:xfrm>
          <a:prstGeom prst="rect">
            <a:avLst/>
          </a:prstGeom>
          <a:noFill/>
          <a:ln>
            <a:noFill/>
          </a:ln>
          <a:effectLst/>
        </p:spPr>
      </p:pic>
    </p:spTree>
    <p:extLst>
      <p:ext uri="{BB962C8B-B14F-4D97-AF65-F5344CB8AC3E}">
        <p14:creationId xmlns:p14="http://schemas.microsoft.com/office/powerpoint/2010/main" val="3481902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3" name="Object 3"/>
          <p:cNvGraphicFramePr>
            <a:graphicFrameLocks noGrp="1" noChangeAspect="1"/>
          </p:cNvGraphicFramePr>
          <p:nvPr>
            <p:ph sz="half" idx="2"/>
          </p:nvPr>
        </p:nvGraphicFramePr>
        <p:xfrm>
          <a:off x="533400" y="1828800"/>
          <a:ext cx="7010400" cy="4167188"/>
        </p:xfrm>
        <a:graphic>
          <a:graphicData uri="http://schemas.openxmlformats.org/presentationml/2006/ole">
            <mc:AlternateContent xmlns:mc="http://schemas.openxmlformats.org/markup-compatibility/2006">
              <mc:Choice xmlns:v="urn:schemas-microsoft-com:vml" Requires="v">
                <p:oleObj spid="_x0000_s15369" name="Chart" r:id="rId4" imgW="6505651" imgH="3867302" progId="Excel.Sheet.8">
                  <p:embed/>
                </p:oleObj>
              </mc:Choice>
              <mc:Fallback>
                <p:oleObj name="Chart" r:id="rId4" imgW="6505651" imgH="386730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828800"/>
                        <a:ext cx="7010400" cy="41671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Rectangle 4"/>
          <p:cNvSpPr>
            <a:spLocks noGrp="1" noChangeArrowheads="1"/>
          </p:cNvSpPr>
          <p:nvPr>
            <p:ph type="body" sz="half" idx="1"/>
          </p:nvPr>
        </p:nvSpPr>
        <p:spPr>
          <a:xfrm>
            <a:off x="533400" y="838200"/>
            <a:ext cx="8382000" cy="5181600"/>
          </a:xfrm>
        </p:spPr>
        <p:txBody>
          <a:bodyPr/>
          <a:lstStyle/>
          <a:p>
            <a:pPr marL="0" indent="0" eaLnBrk="1" hangingPunct="1"/>
            <a:r>
              <a:rPr lang="en-US" sz="2000" dirty="0" smtClean="0"/>
              <a:t>Reward help employers engage employees in their health by establishing attainable goals and rewarding those who reach them </a:t>
            </a:r>
          </a:p>
        </p:txBody>
      </p:sp>
      <p:sp>
        <p:nvSpPr>
          <p:cNvPr id="30726" name="Text Box 4"/>
          <p:cNvSpPr txBox="1">
            <a:spLocks noChangeArrowheads="1"/>
          </p:cNvSpPr>
          <p:nvPr/>
        </p:nvSpPr>
        <p:spPr bwMode="auto">
          <a:xfrm>
            <a:off x="6858000" y="4002088"/>
            <a:ext cx="2286000" cy="1865126"/>
          </a:xfrm>
          <a:prstGeom prst="rect">
            <a:avLst/>
          </a:prstGeom>
          <a:noFill/>
          <a:ln w="9525">
            <a:noFill/>
            <a:miter lim="800000"/>
            <a:headEnd/>
            <a:tailEnd/>
          </a:ln>
          <a:effectLst/>
        </p:spPr>
        <p:txBody>
          <a:bodyPr>
            <a:spAutoFit/>
          </a:bodyPr>
          <a:lstStyle/>
          <a:p>
            <a:pPr>
              <a:lnSpc>
                <a:spcPct val="70000"/>
              </a:lnSpc>
              <a:spcBef>
                <a:spcPct val="50000"/>
              </a:spcBef>
            </a:pPr>
            <a:r>
              <a:rPr lang="en-US" sz="1600" dirty="0">
                <a:solidFill>
                  <a:prstClr val="black"/>
                </a:solidFill>
              </a:rPr>
              <a:t>Database Participation </a:t>
            </a:r>
          </a:p>
          <a:p>
            <a:pPr>
              <a:lnSpc>
                <a:spcPct val="70000"/>
              </a:lnSpc>
              <a:spcBef>
                <a:spcPct val="50000"/>
              </a:spcBef>
            </a:pPr>
            <a:r>
              <a:rPr lang="en-US" sz="1600" dirty="0">
                <a:solidFill>
                  <a:prstClr val="black"/>
                </a:solidFill>
              </a:rPr>
              <a:t>Cohort: N = 85,646</a:t>
            </a:r>
            <a:r>
              <a:rPr lang="en-US" dirty="0">
                <a:solidFill>
                  <a:prstClr val="black"/>
                </a:solidFill>
              </a:rPr>
              <a:t>  </a:t>
            </a:r>
          </a:p>
          <a:p>
            <a:pPr>
              <a:lnSpc>
                <a:spcPct val="70000"/>
              </a:lnSpc>
              <a:spcBef>
                <a:spcPct val="50000"/>
              </a:spcBef>
            </a:pPr>
            <a:endParaRPr lang="en-US" dirty="0">
              <a:solidFill>
                <a:prstClr val="black"/>
              </a:solidFill>
            </a:endParaRPr>
          </a:p>
          <a:p>
            <a:pPr>
              <a:lnSpc>
                <a:spcPct val="70000"/>
              </a:lnSpc>
              <a:spcBef>
                <a:spcPct val="50000"/>
              </a:spcBef>
            </a:pPr>
            <a:r>
              <a:rPr lang="en-US" sz="1600" dirty="0">
                <a:solidFill>
                  <a:prstClr val="black"/>
                </a:solidFill>
              </a:rPr>
              <a:t>Outcomes Program Cohort: </a:t>
            </a:r>
          </a:p>
          <a:p>
            <a:pPr>
              <a:lnSpc>
                <a:spcPct val="70000"/>
              </a:lnSpc>
              <a:spcBef>
                <a:spcPct val="50000"/>
              </a:spcBef>
            </a:pPr>
            <a:r>
              <a:rPr lang="en-US" sz="1600" dirty="0">
                <a:solidFill>
                  <a:prstClr val="black"/>
                </a:solidFill>
              </a:rPr>
              <a:t>N = 9,062</a:t>
            </a:r>
          </a:p>
        </p:txBody>
      </p:sp>
      <p:sp>
        <p:nvSpPr>
          <p:cNvPr id="7" name="Rectangle 2"/>
          <p:cNvSpPr txBox="1">
            <a:spLocks noChangeArrowheads="1"/>
          </p:cNvSpPr>
          <p:nvPr/>
        </p:nvSpPr>
        <p:spPr>
          <a:xfrm>
            <a:off x="0" y="1"/>
            <a:ext cx="5486400" cy="533400"/>
          </a:xfrm>
          <a:prstGeom prst="rect">
            <a:avLst/>
          </a:prstGeom>
          <a:solidFill>
            <a:schemeClr val="accent1">
              <a:lumMod val="75000"/>
            </a:schemeClr>
          </a:solidFill>
        </p:spPr>
        <p:txBody>
          <a:bodyPr vert="horz" anchor="b">
            <a:noAutofit/>
          </a:bodyPr>
          <a:lstStyle/>
          <a:p>
            <a:pPr>
              <a:spcBef>
                <a:spcPct val="0"/>
              </a:spcBef>
              <a:defRPr/>
            </a:pPr>
            <a:r>
              <a:rPr lang="en-US" sz="2400" dirty="0" smtClean="0">
                <a:solidFill>
                  <a:prstClr val="white"/>
                </a:solidFill>
              </a:rPr>
              <a:t>Rewards Drive Health Improvement</a:t>
            </a:r>
            <a:endParaRPr lang="en-US" sz="2400" cap="small" dirty="0" smtClean="0">
              <a:solidFill>
                <a:prstClr val="white"/>
              </a:solidFill>
            </a:endParaRPr>
          </a:p>
        </p:txBody>
      </p:sp>
      <p:pic>
        <p:nvPicPr>
          <p:cNvPr id="8" name="Picture 2" descr="C:\Users\Jhodges\AppData\Local\Microsoft\Windows\Temporary Internet Files\Content.Outlook\LNPM3RM4\OCTANE WELLNESS.jpg"/>
          <p:cNvPicPr>
            <a:picLocks noChangeAspect="1" noChangeArrowheads="1"/>
          </p:cNvPicPr>
          <p:nvPr/>
        </p:nvPicPr>
        <p:blipFill>
          <a:blip r:embed="rId6" cstate="print"/>
          <a:srcRect/>
          <a:stretch>
            <a:fillRect/>
          </a:stretch>
        </p:blipFill>
        <p:spPr bwMode="auto">
          <a:xfrm>
            <a:off x="6858000" y="76200"/>
            <a:ext cx="1752600" cy="751454"/>
          </a:xfrm>
          <a:prstGeom prst="rect">
            <a:avLst/>
          </a:prstGeom>
          <a:noFill/>
          <a:ln>
            <a:noFill/>
          </a:ln>
          <a:effectLst/>
        </p:spPr>
      </p:pic>
    </p:spTree>
    <p:extLst>
      <p:ext uri="{BB962C8B-B14F-4D97-AF65-F5344CB8AC3E}">
        <p14:creationId xmlns:p14="http://schemas.microsoft.com/office/powerpoint/2010/main" val="2450419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228600" y="990600"/>
            <a:ext cx="7467600" cy="4873752"/>
          </a:xfrm>
        </p:spPr>
        <p:txBody>
          <a:bodyPr>
            <a:normAutofit lnSpcReduction="10000"/>
          </a:bodyPr>
          <a:lstStyle/>
          <a:p>
            <a:pPr eaLnBrk="1" hangingPunct="1"/>
            <a:r>
              <a:rPr lang="en-US" dirty="0" smtClean="0"/>
              <a:t>Reward based on screening measures that make sense to your employees</a:t>
            </a:r>
          </a:p>
          <a:p>
            <a:pPr lvl="1" eaLnBrk="1" hangingPunct="1"/>
            <a:r>
              <a:rPr lang="en-US" sz="2000" b="0" dirty="0" smtClean="0"/>
              <a:t>Choose from 15 different measures to incent  </a:t>
            </a:r>
            <a:r>
              <a:rPr lang="en-US" sz="2000" b="0" dirty="0" smtClean="0">
                <a:sym typeface="Symbol" pitchFamily="18" charset="2"/>
              </a:rPr>
              <a:t> </a:t>
            </a:r>
            <a:r>
              <a:rPr lang="en-US" sz="2000" b="0" dirty="0" smtClean="0"/>
              <a:t>individually or in combination</a:t>
            </a:r>
          </a:p>
          <a:p>
            <a:pPr eaLnBrk="1" hangingPunct="1"/>
            <a:r>
              <a:rPr lang="en-US" dirty="0" smtClean="0"/>
              <a:t>Metabolic Syndrome* is a smart                                    choice backed by science with                                        familiar measures                                                including BMI, Blood                                                            Pressure, Glucose,                                                         Triglycerides and                                                                 HDL Cholesterol</a:t>
            </a:r>
          </a:p>
          <a:p>
            <a:pPr eaLnBrk="1" hangingPunct="1"/>
            <a:endParaRPr lang="en-US" sz="1200" i="1" dirty="0" smtClean="0"/>
          </a:p>
          <a:p>
            <a:pPr eaLnBrk="1" hangingPunct="1"/>
            <a:endParaRPr lang="en-US" sz="1200" i="1" dirty="0" smtClean="0"/>
          </a:p>
          <a:p>
            <a:pPr eaLnBrk="1" hangingPunct="1"/>
            <a:r>
              <a:rPr lang="en-US" sz="1200" i="1" dirty="0" smtClean="0"/>
              <a:t>* offered in our My5 to Health report</a:t>
            </a:r>
          </a:p>
          <a:p>
            <a:pPr lvl="1" eaLnBrk="1" hangingPunct="1"/>
            <a:endParaRPr lang="en-US" dirty="0" smtClean="0"/>
          </a:p>
        </p:txBody>
      </p:sp>
      <p:sp>
        <p:nvSpPr>
          <p:cNvPr id="33797" name="Rectangle 4"/>
          <p:cNvSpPr>
            <a:spLocks noChangeArrowheads="1"/>
          </p:cNvSpPr>
          <p:nvPr/>
        </p:nvSpPr>
        <p:spPr bwMode="auto">
          <a:xfrm>
            <a:off x="6248400" y="2133600"/>
            <a:ext cx="2455863" cy="3962400"/>
          </a:xfrm>
          <a:prstGeom prst="rect">
            <a:avLst/>
          </a:prstGeom>
          <a:solidFill>
            <a:schemeClr val="accent1">
              <a:lumMod val="50000"/>
              <a:alpha val="30196"/>
            </a:schemeClr>
          </a:solidFill>
          <a:ln w="9525">
            <a:noFill/>
            <a:miter lim="800000"/>
            <a:headEnd/>
            <a:tailEnd/>
          </a:ln>
          <a:effectLst/>
        </p:spPr>
        <p:txBody>
          <a:bodyPr wrap="none" anchor="ctr"/>
          <a:lstStyle/>
          <a:p>
            <a:endParaRPr lang="en-US" dirty="0">
              <a:solidFill>
                <a:prstClr val="white"/>
              </a:solidFill>
            </a:endParaRPr>
          </a:p>
        </p:txBody>
      </p:sp>
      <p:pic>
        <p:nvPicPr>
          <p:cNvPr id="33798" name="Picture 5"/>
          <p:cNvPicPr>
            <a:picLocks noChangeAspect="1" noChangeArrowheads="1"/>
          </p:cNvPicPr>
          <p:nvPr/>
        </p:nvPicPr>
        <p:blipFill>
          <a:blip r:embed="rId2" cstate="print"/>
          <a:srcRect/>
          <a:stretch>
            <a:fillRect/>
          </a:stretch>
        </p:blipFill>
        <p:spPr bwMode="auto">
          <a:xfrm>
            <a:off x="3810000" y="3198813"/>
            <a:ext cx="2084387" cy="2832100"/>
          </a:xfrm>
          <a:prstGeom prst="rect">
            <a:avLst/>
          </a:prstGeom>
          <a:noFill/>
          <a:ln w="9525">
            <a:noFill/>
            <a:miter lim="800000"/>
            <a:headEnd/>
            <a:tailEnd/>
          </a:ln>
          <a:effectLst/>
        </p:spPr>
      </p:pic>
      <p:sp>
        <p:nvSpPr>
          <p:cNvPr id="33799" name="Text Box 6"/>
          <p:cNvSpPr txBox="1">
            <a:spLocks noChangeArrowheads="1"/>
          </p:cNvSpPr>
          <p:nvPr/>
        </p:nvSpPr>
        <p:spPr bwMode="auto">
          <a:xfrm>
            <a:off x="6248400" y="2209800"/>
            <a:ext cx="2362200" cy="4154984"/>
          </a:xfrm>
          <a:prstGeom prst="rect">
            <a:avLst/>
          </a:prstGeom>
          <a:noFill/>
          <a:ln w="9525">
            <a:noFill/>
            <a:miter lim="800000"/>
            <a:headEnd/>
            <a:tailEnd/>
          </a:ln>
          <a:effectLst/>
        </p:spPr>
        <p:txBody>
          <a:bodyPr>
            <a:spAutoFit/>
          </a:bodyPr>
          <a:lstStyle/>
          <a:p>
            <a:pPr marL="342900" indent="-342900"/>
            <a:r>
              <a:rPr lang="en-US" sz="2000" b="1" dirty="0">
                <a:solidFill>
                  <a:prstClr val="white"/>
                </a:solidFill>
              </a:rPr>
              <a:t>Outcomes-based </a:t>
            </a:r>
            <a:r>
              <a:rPr lang="en-US" sz="1400" b="1" dirty="0">
                <a:solidFill>
                  <a:prstClr val="white"/>
                </a:solidFill>
              </a:rPr>
              <a:t>Options</a:t>
            </a:r>
          </a:p>
          <a:p>
            <a:pPr marL="342900" indent="-342900"/>
            <a:r>
              <a:rPr lang="en-US" sz="1400" dirty="0">
                <a:solidFill>
                  <a:prstClr val="white"/>
                </a:solidFill>
              </a:rPr>
              <a:t>Blood Pressure </a:t>
            </a:r>
          </a:p>
          <a:p>
            <a:pPr marL="342900" indent="-342900"/>
            <a:r>
              <a:rPr lang="en-US" sz="1400" dirty="0">
                <a:solidFill>
                  <a:prstClr val="white"/>
                </a:solidFill>
              </a:rPr>
              <a:t>BMI</a:t>
            </a:r>
          </a:p>
          <a:p>
            <a:pPr marL="342900" indent="-342900"/>
            <a:r>
              <a:rPr lang="en-US" sz="1400" dirty="0">
                <a:solidFill>
                  <a:prstClr val="white"/>
                </a:solidFill>
              </a:rPr>
              <a:t>Cholesterol/HDLC Ratio</a:t>
            </a:r>
          </a:p>
          <a:p>
            <a:pPr marL="342900" indent="-342900"/>
            <a:r>
              <a:rPr lang="en-US" sz="1400" dirty="0">
                <a:solidFill>
                  <a:prstClr val="white"/>
                </a:solidFill>
              </a:rPr>
              <a:t>Cholesterol</a:t>
            </a:r>
          </a:p>
          <a:p>
            <a:pPr marL="342900" indent="-342900"/>
            <a:r>
              <a:rPr lang="en-US" sz="1400" dirty="0" err="1">
                <a:solidFill>
                  <a:prstClr val="white"/>
                </a:solidFill>
              </a:rPr>
              <a:t>Cotinine</a:t>
            </a:r>
            <a:endParaRPr lang="en-US" sz="1400" dirty="0">
              <a:solidFill>
                <a:prstClr val="white"/>
              </a:solidFill>
            </a:endParaRPr>
          </a:p>
          <a:p>
            <a:pPr marL="342900" indent="-342900"/>
            <a:r>
              <a:rPr lang="en-US" sz="1400" dirty="0">
                <a:solidFill>
                  <a:prstClr val="white"/>
                </a:solidFill>
              </a:rPr>
              <a:t>Glucose</a:t>
            </a:r>
          </a:p>
          <a:p>
            <a:pPr marL="342900" indent="-342900"/>
            <a:r>
              <a:rPr lang="en-US" sz="1400" dirty="0">
                <a:solidFill>
                  <a:prstClr val="white"/>
                </a:solidFill>
              </a:rPr>
              <a:t>HDL Cholesterol</a:t>
            </a:r>
          </a:p>
          <a:p>
            <a:pPr marL="342900" indent="-342900"/>
            <a:r>
              <a:rPr lang="en-US" sz="1400" dirty="0">
                <a:solidFill>
                  <a:prstClr val="white"/>
                </a:solidFill>
              </a:rPr>
              <a:t>Hemoglobin A1c</a:t>
            </a:r>
          </a:p>
          <a:p>
            <a:pPr marL="342900" indent="-342900"/>
            <a:r>
              <a:rPr lang="en-US" sz="1400" dirty="0">
                <a:solidFill>
                  <a:prstClr val="white"/>
                </a:solidFill>
              </a:rPr>
              <a:t>LDL Cholesterol</a:t>
            </a:r>
          </a:p>
          <a:p>
            <a:pPr marL="342900" indent="-342900"/>
            <a:r>
              <a:rPr lang="en-US" sz="1400" dirty="0">
                <a:solidFill>
                  <a:prstClr val="white"/>
                </a:solidFill>
              </a:rPr>
              <a:t>Triglycerides</a:t>
            </a:r>
          </a:p>
          <a:p>
            <a:pPr marL="342900" indent="-342900"/>
            <a:r>
              <a:rPr lang="en-US" sz="1400" dirty="0">
                <a:solidFill>
                  <a:prstClr val="white"/>
                </a:solidFill>
              </a:rPr>
              <a:t>Weight</a:t>
            </a:r>
          </a:p>
          <a:p>
            <a:pPr marL="342900" indent="-342900"/>
            <a:r>
              <a:rPr lang="en-US" sz="1400" dirty="0">
                <a:solidFill>
                  <a:prstClr val="white"/>
                </a:solidFill>
              </a:rPr>
              <a:t>Waist/Hip Ratio</a:t>
            </a:r>
          </a:p>
          <a:p>
            <a:pPr marL="342900" indent="-342900"/>
            <a:r>
              <a:rPr lang="en-US" sz="1400" dirty="0">
                <a:solidFill>
                  <a:prstClr val="white"/>
                </a:solidFill>
              </a:rPr>
              <a:t>Waist Circumference</a:t>
            </a:r>
          </a:p>
          <a:p>
            <a:pPr marL="342900" indent="-342900"/>
            <a:r>
              <a:rPr lang="en-US" sz="1400" dirty="0">
                <a:solidFill>
                  <a:prstClr val="white"/>
                </a:solidFill>
              </a:rPr>
              <a:t>Hip Circumference</a:t>
            </a:r>
          </a:p>
          <a:p>
            <a:pPr marL="342900" indent="-342900"/>
            <a:r>
              <a:rPr lang="en-US" sz="1400" dirty="0">
                <a:solidFill>
                  <a:prstClr val="white"/>
                </a:solidFill>
              </a:rPr>
              <a:t>Whole Blood Non-HDL</a:t>
            </a:r>
          </a:p>
          <a:p>
            <a:pPr marL="342900" indent="-342900"/>
            <a:endParaRPr lang="en-US" sz="2000" dirty="0">
              <a:solidFill>
                <a:prstClr val="black"/>
              </a:solidFill>
            </a:endParaRPr>
          </a:p>
        </p:txBody>
      </p:sp>
      <p:sp>
        <p:nvSpPr>
          <p:cNvPr id="8" name="Rectangle 2"/>
          <p:cNvSpPr txBox="1">
            <a:spLocks noChangeArrowheads="1"/>
          </p:cNvSpPr>
          <p:nvPr/>
        </p:nvSpPr>
        <p:spPr>
          <a:xfrm>
            <a:off x="0" y="1"/>
            <a:ext cx="5181600" cy="533400"/>
          </a:xfrm>
          <a:prstGeom prst="rect">
            <a:avLst/>
          </a:prstGeom>
          <a:solidFill>
            <a:schemeClr val="accent1">
              <a:lumMod val="75000"/>
            </a:schemeClr>
          </a:solidFill>
        </p:spPr>
        <p:txBody>
          <a:bodyPr vert="horz" anchor="b">
            <a:noAutofit/>
          </a:bodyPr>
          <a:lstStyle/>
          <a:p>
            <a:pPr>
              <a:spcBef>
                <a:spcPct val="0"/>
              </a:spcBef>
              <a:defRPr/>
            </a:pPr>
            <a:r>
              <a:rPr lang="en-US" sz="2400" dirty="0" smtClean="0">
                <a:solidFill>
                  <a:prstClr val="white"/>
                </a:solidFill>
              </a:rPr>
              <a:t>You Choose Measures that Matter</a:t>
            </a:r>
            <a:endParaRPr lang="en-US" sz="2400" cap="small" dirty="0" smtClean="0">
              <a:solidFill>
                <a:prstClr val="white"/>
              </a:solidFill>
            </a:endParaRPr>
          </a:p>
        </p:txBody>
      </p:sp>
      <p:pic>
        <p:nvPicPr>
          <p:cNvPr id="9" name="Picture 2" descr="C:\Users\Jhodges\AppData\Local\Microsoft\Windows\Temporary Internet Files\Content.Outlook\LNPM3RM4\OCTANE WELLNESS.jpg"/>
          <p:cNvPicPr>
            <a:picLocks noChangeAspect="1" noChangeArrowheads="1"/>
          </p:cNvPicPr>
          <p:nvPr/>
        </p:nvPicPr>
        <p:blipFill>
          <a:blip r:embed="rId3" cstate="print"/>
          <a:srcRect/>
          <a:stretch>
            <a:fillRect/>
          </a:stretch>
        </p:blipFill>
        <p:spPr bwMode="auto">
          <a:xfrm>
            <a:off x="6858000" y="76200"/>
            <a:ext cx="1752600" cy="751454"/>
          </a:xfrm>
          <a:prstGeom prst="rect">
            <a:avLst/>
          </a:prstGeom>
          <a:noFill/>
          <a:ln>
            <a:noFill/>
          </a:ln>
          <a:effectLst/>
        </p:spPr>
      </p:pic>
    </p:spTree>
    <p:extLst>
      <p:ext uri="{BB962C8B-B14F-4D97-AF65-F5344CB8AC3E}">
        <p14:creationId xmlns:p14="http://schemas.microsoft.com/office/powerpoint/2010/main" val="1410336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76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610600" cy="1143000"/>
          </a:xfrm>
        </p:spPr>
        <p:txBody>
          <a:bodyPr>
            <a:noAutofit/>
          </a:bodyPr>
          <a:lstStyle/>
          <a:p>
            <a:r>
              <a:rPr lang="en-US" sz="3600" b="1" dirty="0" smtClean="0">
                <a:solidFill>
                  <a:schemeClr val="tx1">
                    <a:lumMod val="65000"/>
                    <a:lumOff val="35000"/>
                  </a:schemeClr>
                </a:solidFill>
                <a:latin typeface="Arial Black" panose="020B0A04020102020204" pitchFamily="34" charset="0"/>
                <a:cs typeface="Arial" panose="020B0604020202020204" pitchFamily="34" charset="0"/>
              </a:rPr>
              <a:t>member engagement and participation/compliance</a:t>
            </a:r>
            <a:endParaRPr lang="en-US" sz="3600" dirty="0">
              <a:solidFill>
                <a:schemeClr val="tx1">
                  <a:lumMod val="65000"/>
                  <a:lumOff val="35000"/>
                </a:schemeClr>
              </a:solidFill>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533400" y="1828800"/>
            <a:ext cx="8001000" cy="4648200"/>
          </a:xfrm>
        </p:spPr>
        <p:txBody>
          <a:bodyPr>
            <a:normAutofit/>
          </a:bodyPr>
          <a:lstStyle/>
          <a:p>
            <a:pPr>
              <a:buNone/>
            </a:pPr>
            <a:endParaRPr lang="en-US" sz="1050" b="1" dirty="0" smtClean="0">
              <a:solidFill>
                <a:schemeClr val="accent6">
                  <a:lumMod val="50000"/>
                </a:schemeClr>
              </a:solidFill>
              <a:latin typeface="Arial" panose="020B0604020202020204" pitchFamily="34" charset="0"/>
              <a:cs typeface="Arial" panose="020B0604020202020204" pitchFamily="34" charset="0"/>
            </a:endParaRPr>
          </a:p>
          <a:p>
            <a:pPr>
              <a:buClr>
                <a:srgbClr val="A50021"/>
              </a:buClr>
              <a:buFont typeface="Wingdings" pitchFamily="2" charset="2"/>
              <a:buChar char="§"/>
            </a:pPr>
            <a:r>
              <a:rPr lang="en-US" sz="1600" dirty="0" smtClean="0">
                <a:solidFill>
                  <a:schemeClr val="accent6">
                    <a:lumMod val="50000"/>
                  </a:schemeClr>
                </a:solidFill>
                <a:latin typeface="Arial" panose="020B0604020202020204" pitchFamily="34" charset="0"/>
                <a:cs typeface="Arial" panose="020B0604020202020204" pitchFamily="34" charset="0"/>
              </a:rPr>
              <a:t>Increase AWARENESS of INETICO/CARE at Plan level</a:t>
            </a:r>
            <a:r>
              <a:rPr lang="en-US" sz="1600" dirty="0" smtClean="0">
                <a:solidFill>
                  <a:schemeClr val="accent6">
                    <a:lumMod val="50000"/>
                  </a:schemeClr>
                </a:solidFill>
                <a:latin typeface="Arial" panose="020B0604020202020204" pitchFamily="34" charset="0"/>
                <a:cs typeface="Arial" panose="020B0604020202020204" pitchFamily="34" charset="0"/>
              </a:rPr>
              <a:t>:</a:t>
            </a:r>
          </a:p>
          <a:p>
            <a:pPr marL="0" indent="0">
              <a:buClr>
                <a:srgbClr val="A50021"/>
              </a:buClr>
              <a:buNone/>
            </a:pPr>
            <a:endParaRPr lang="en-US" sz="1600" dirty="0" smtClean="0">
              <a:solidFill>
                <a:schemeClr val="accent6">
                  <a:lumMod val="50000"/>
                </a:schemeClr>
              </a:solidFill>
              <a:latin typeface="Arial" panose="020B0604020202020204" pitchFamily="34" charset="0"/>
              <a:cs typeface="Arial" panose="020B0604020202020204" pitchFamily="34" charset="0"/>
            </a:endParaRPr>
          </a:p>
          <a:p>
            <a:pPr lvl="1">
              <a:buClr>
                <a:srgbClr val="A50021"/>
              </a:buClr>
              <a:buFont typeface="Wingdings" pitchFamily="2" charset="2"/>
              <a:buChar char="§"/>
            </a:pPr>
            <a:r>
              <a:rPr lang="en-US" sz="1600" dirty="0" smtClean="0">
                <a:solidFill>
                  <a:schemeClr val="accent6">
                    <a:lumMod val="50000"/>
                  </a:schemeClr>
                </a:solidFill>
                <a:latin typeface="Arial" panose="020B0604020202020204" pitchFamily="34" charset="0"/>
                <a:cs typeface="Arial" panose="020B0604020202020204" pitchFamily="34" charset="0"/>
              </a:rPr>
              <a:t>Work with HR Dept to fully understand the benefit of positive DM outcomes that result from member participation</a:t>
            </a:r>
          </a:p>
          <a:p>
            <a:pPr lvl="1">
              <a:buClr>
                <a:srgbClr val="A50021"/>
              </a:buClr>
              <a:buFont typeface="Wingdings" pitchFamily="2" charset="2"/>
              <a:buChar char="§"/>
            </a:pPr>
            <a:r>
              <a:rPr lang="en-US" sz="1600" dirty="0" smtClean="0">
                <a:solidFill>
                  <a:schemeClr val="accent6">
                    <a:lumMod val="50000"/>
                  </a:schemeClr>
                </a:solidFill>
                <a:latin typeface="Arial" panose="020B0604020202020204" pitchFamily="34" charset="0"/>
                <a:cs typeface="Arial" panose="020B0604020202020204" pitchFamily="34" charset="0"/>
              </a:rPr>
              <a:t>Work with Plan Members to help them become familiar with INETICARE</a:t>
            </a:r>
          </a:p>
          <a:p>
            <a:pPr lvl="2">
              <a:buClr>
                <a:srgbClr val="A50021"/>
              </a:buClr>
              <a:buFont typeface="Wingdings" pitchFamily="2" charset="2"/>
              <a:buChar char="§"/>
            </a:pPr>
            <a:r>
              <a:rPr lang="en-US" sz="1600" dirty="0" smtClean="0">
                <a:solidFill>
                  <a:schemeClr val="accent6">
                    <a:lumMod val="50000"/>
                  </a:schemeClr>
                </a:solidFill>
                <a:latin typeface="Arial" panose="020B0604020202020204" pitchFamily="34" charset="0"/>
                <a:cs typeface="Arial" panose="020B0604020202020204" pitchFamily="34" charset="0"/>
              </a:rPr>
              <a:t>Utilization / Case / Disease Management Brochure</a:t>
            </a:r>
          </a:p>
          <a:p>
            <a:pPr lvl="2">
              <a:buClr>
                <a:srgbClr val="A50021"/>
              </a:buClr>
              <a:buFont typeface="Wingdings" pitchFamily="2" charset="2"/>
              <a:buChar char="§"/>
            </a:pPr>
            <a:r>
              <a:rPr lang="en-US" sz="1600" dirty="0" smtClean="0">
                <a:solidFill>
                  <a:schemeClr val="accent6">
                    <a:lumMod val="50000"/>
                  </a:schemeClr>
                </a:solidFill>
                <a:latin typeface="Arial" panose="020B0604020202020204" pitchFamily="34" charset="0"/>
                <a:cs typeface="Arial" panose="020B0604020202020204" pitchFamily="34" charset="0"/>
              </a:rPr>
              <a:t>Worksite Posters</a:t>
            </a:r>
          </a:p>
          <a:p>
            <a:pPr lvl="2">
              <a:buClr>
                <a:srgbClr val="A50021"/>
              </a:buClr>
              <a:buFont typeface="Wingdings" pitchFamily="2" charset="2"/>
              <a:buChar char="§"/>
            </a:pPr>
            <a:r>
              <a:rPr lang="en-US" sz="1600" dirty="0" smtClean="0">
                <a:solidFill>
                  <a:schemeClr val="accent6">
                    <a:lumMod val="50000"/>
                  </a:schemeClr>
                </a:solidFill>
                <a:latin typeface="Arial" panose="020B0604020202020204" pitchFamily="34" charset="0"/>
                <a:cs typeface="Arial" panose="020B0604020202020204" pitchFamily="34" charset="0"/>
              </a:rPr>
              <a:t>Health Fairs and New Employee Orientations</a:t>
            </a:r>
          </a:p>
          <a:p>
            <a:pPr lvl="2">
              <a:buClr>
                <a:srgbClr val="A50021"/>
              </a:buClr>
              <a:buFont typeface="Wingdings" pitchFamily="2" charset="2"/>
              <a:buChar char="§"/>
            </a:pPr>
            <a:r>
              <a:rPr lang="en-US" sz="1600" dirty="0" smtClean="0">
                <a:solidFill>
                  <a:schemeClr val="accent6">
                    <a:lumMod val="50000"/>
                  </a:schemeClr>
                </a:solidFill>
                <a:latin typeface="Arial" panose="020B0604020202020204" pitchFamily="34" charset="0"/>
                <a:cs typeface="Arial" panose="020B0604020202020204" pitchFamily="34" charset="0"/>
              </a:rPr>
              <a:t>Payroll Flyers or statements on paystubs promoting INETICO / INETICARE</a:t>
            </a:r>
          </a:p>
          <a:p>
            <a:pPr lvl="2">
              <a:buClr>
                <a:srgbClr val="A50021"/>
              </a:buClr>
              <a:buFont typeface="Wingdings" pitchFamily="2" charset="2"/>
              <a:buChar char="§"/>
            </a:pPr>
            <a:r>
              <a:rPr lang="en-US" sz="1600" dirty="0" smtClean="0">
                <a:solidFill>
                  <a:schemeClr val="accent6">
                    <a:lumMod val="50000"/>
                  </a:schemeClr>
                </a:solidFill>
                <a:latin typeface="Arial" panose="020B0604020202020204" pitchFamily="34" charset="0"/>
                <a:cs typeface="Arial" panose="020B0604020202020204" pitchFamily="34" charset="0"/>
              </a:rPr>
              <a:t>Routine communications from  HR to employees regarding benefits</a:t>
            </a:r>
          </a:p>
          <a:p>
            <a:pPr>
              <a:buClr>
                <a:srgbClr val="A50021"/>
              </a:buClr>
              <a:buFont typeface="Wingdings" pitchFamily="2" charset="2"/>
              <a:buChar char="§"/>
            </a:pPr>
            <a:r>
              <a:rPr lang="en-US" sz="1600" dirty="0" smtClean="0">
                <a:solidFill>
                  <a:schemeClr val="accent6">
                    <a:lumMod val="50000"/>
                  </a:schemeClr>
                </a:solidFill>
                <a:latin typeface="Arial" panose="020B0604020202020204" pitchFamily="34" charset="0"/>
                <a:cs typeface="Arial" panose="020B0604020202020204" pitchFamily="34" charset="0"/>
              </a:rPr>
              <a:t>Incentivize program candidates to engage and </a:t>
            </a:r>
            <a:r>
              <a:rPr lang="en-US" sz="1600" dirty="0" smtClean="0">
                <a:solidFill>
                  <a:schemeClr val="accent6">
                    <a:lumMod val="50000"/>
                  </a:schemeClr>
                </a:solidFill>
                <a:latin typeface="Arial" panose="020B0604020202020204" pitchFamily="34" charset="0"/>
                <a:cs typeface="Arial" panose="020B0604020202020204" pitchFamily="34" charset="0"/>
              </a:rPr>
              <a:t>participate</a:t>
            </a:r>
          </a:p>
          <a:p>
            <a:pPr marL="0" indent="0">
              <a:buClr>
                <a:srgbClr val="A50021"/>
              </a:buClr>
              <a:buNone/>
            </a:pPr>
            <a:endParaRPr lang="en-US" sz="1600" dirty="0" smtClean="0">
              <a:solidFill>
                <a:schemeClr val="accent6">
                  <a:lumMod val="50000"/>
                </a:schemeClr>
              </a:solidFill>
              <a:latin typeface="Arial" panose="020B0604020202020204" pitchFamily="34" charset="0"/>
              <a:cs typeface="Arial" panose="020B0604020202020204" pitchFamily="34" charset="0"/>
            </a:endParaRPr>
          </a:p>
          <a:p>
            <a:pPr lvl="1">
              <a:buClr>
                <a:srgbClr val="A50021"/>
              </a:buClr>
              <a:buFont typeface="Wingdings" pitchFamily="2" charset="2"/>
              <a:buChar char="§"/>
            </a:pPr>
            <a:r>
              <a:rPr lang="en-US" sz="1600" dirty="0" smtClean="0">
                <a:solidFill>
                  <a:schemeClr val="accent6">
                    <a:lumMod val="50000"/>
                  </a:schemeClr>
                </a:solidFill>
                <a:latin typeface="Arial" panose="020B0604020202020204" pitchFamily="34" charset="0"/>
                <a:cs typeface="Arial" panose="020B0604020202020204" pitchFamily="34" charset="0"/>
              </a:rPr>
              <a:t>$0 Copay Incentive Program for maintenance medications</a:t>
            </a:r>
            <a:r>
              <a:rPr lang="en-US" sz="2000" dirty="0" smtClean="0">
                <a:solidFill>
                  <a:schemeClr val="accent6">
                    <a:lumMod val="50000"/>
                  </a:schemeClr>
                </a:solidFill>
                <a:latin typeface="Arial" panose="020B0604020202020204" pitchFamily="34" charset="0"/>
                <a:cs typeface="Arial" panose="020B0604020202020204" pitchFamily="34" charset="0"/>
              </a:rPr>
              <a:t> </a:t>
            </a:r>
          </a:p>
          <a:p>
            <a:pPr>
              <a:buClr>
                <a:srgbClr val="A50021"/>
              </a:buClr>
              <a:buNone/>
            </a:pPr>
            <a:endParaRPr lang="en-US" sz="1100" dirty="0" smtClean="0">
              <a:solidFill>
                <a:schemeClr val="accent6">
                  <a:lumMod val="50000"/>
                </a:schemeClr>
              </a:solidFill>
              <a:latin typeface="Arial" panose="020B0604020202020204" pitchFamily="34" charset="0"/>
              <a:cs typeface="Arial" panose="020B0604020202020204" pitchFamily="34" charset="0"/>
            </a:endParaRPr>
          </a:p>
          <a:p>
            <a:pPr>
              <a:buClr>
                <a:srgbClr val="A50021"/>
              </a:buClr>
              <a:buNone/>
            </a:pP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52399"/>
            <a:ext cx="1981200" cy="84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73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76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4579" name="AutoShape 23" descr="470185316@04122008-296B"/>
          <p:cNvSpPr>
            <a:spLocks noChangeAspect="1" noChangeArrowheads="1"/>
          </p:cNvSpPr>
          <p:nvPr/>
        </p:nvSpPr>
        <p:spPr bwMode="auto">
          <a:xfrm>
            <a:off x="2981325" y="2586038"/>
            <a:ext cx="3181350" cy="1685925"/>
          </a:xfrm>
          <a:prstGeom prst="rect">
            <a:avLst/>
          </a:prstGeom>
          <a:noFill/>
          <a:ln w="9525">
            <a:noFill/>
            <a:miter lim="800000"/>
            <a:headEnd/>
            <a:tailEnd/>
          </a:ln>
        </p:spPr>
        <p:txBody>
          <a:bodyPr/>
          <a:lstStyle/>
          <a:p>
            <a:endParaRPr lang="en-US" dirty="0">
              <a:latin typeface="Arial" panose="020B0604020202020204" pitchFamily="34" charset="0"/>
              <a:cs typeface="Arial" panose="020B0604020202020204" pitchFamily="34" charset="0"/>
            </a:endParaRPr>
          </a:p>
        </p:txBody>
      </p:sp>
      <p:sp>
        <p:nvSpPr>
          <p:cNvPr id="24580" name="AutoShape 25" descr="470185316@04122008-296B"/>
          <p:cNvSpPr>
            <a:spLocks noChangeAspect="1" noChangeArrowheads="1"/>
          </p:cNvSpPr>
          <p:nvPr/>
        </p:nvSpPr>
        <p:spPr bwMode="auto">
          <a:xfrm>
            <a:off x="2981325" y="2586038"/>
            <a:ext cx="3181350" cy="1685925"/>
          </a:xfrm>
          <a:prstGeom prst="rect">
            <a:avLst/>
          </a:prstGeom>
          <a:noFill/>
          <a:ln w="9525">
            <a:noFill/>
            <a:miter lim="800000"/>
            <a:headEnd/>
            <a:tailEnd/>
          </a:ln>
        </p:spPr>
        <p:txBody>
          <a:bodyPr/>
          <a:lstStyle/>
          <a:p>
            <a:endParaRPr lang="en-US" dirty="0">
              <a:latin typeface="Arial" panose="020B0604020202020204" pitchFamily="34" charset="0"/>
              <a:cs typeface="Arial" panose="020B0604020202020204" pitchFamily="34" charset="0"/>
            </a:endParaRPr>
          </a:p>
        </p:txBody>
      </p:sp>
      <p:sp>
        <p:nvSpPr>
          <p:cNvPr id="24581" name="AutoShape 27" descr="470185316@04122008-296B"/>
          <p:cNvSpPr>
            <a:spLocks noChangeAspect="1" noChangeArrowheads="1"/>
          </p:cNvSpPr>
          <p:nvPr/>
        </p:nvSpPr>
        <p:spPr bwMode="auto">
          <a:xfrm>
            <a:off x="2981325" y="2586038"/>
            <a:ext cx="3181350" cy="1685925"/>
          </a:xfrm>
          <a:prstGeom prst="rect">
            <a:avLst/>
          </a:prstGeom>
          <a:noFill/>
          <a:ln w="9525">
            <a:noFill/>
            <a:miter lim="800000"/>
            <a:headEnd/>
            <a:tailEnd/>
          </a:ln>
        </p:spPr>
        <p:txBody>
          <a:bodyPr/>
          <a:lstStyle/>
          <a:p>
            <a:endParaRPr lang="en-US" dirty="0">
              <a:latin typeface="Arial" panose="020B0604020202020204" pitchFamily="34" charset="0"/>
              <a:cs typeface="Arial" panose="020B0604020202020204" pitchFamily="34" charset="0"/>
            </a:endParaRPr>
          </a:p>
        </p:txBody>
      </p:sp>
      <p:grpSp>
        <p:nvGrpSpPr>
          <p:cNvPr id="24582" name="Group 35"/>
          <p:cNvGrpSpPr>
            <a:grpSpLocks noChangeAspect="1"/>
          </p:cNvGrpSpPr>
          <p:nvPr/>
        </p:nvGrpSpPr>
        <p:grpSpPr bwMode="auto">
          <a:xfrm>
            <a:off x="457200" y="714882"/>
            <a:ext cx="2457185" cy="3135600"/>
            <a:chOff x="1488" y="1872"/>
            <a:chExt cx="1091" cy="1392"/>
          </a:xfrm>
        </p:grpSpPr>
        <p:pic>
          <p:nvPicPr>
            <p:cNvPr id="24586" name="Picture 3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60550" y1="12214" x2="60550" y2="12214"/>
                          <a14:foregroundMark x1="66972" y1="25191" x2="66972" y2="25191"/>
                          <a14:foregroundMark x1="71560" y1="29771" x2="71560" y2="29771"/>
                          <a14:foregroundMark x1="69725" y1="32824" x2="68807" y2="33588"/>
                          <a14:foregroundMark x1="65138" y1="34351" x2="61468" y2="35878"/>
                          <a14:foregroundMark x1="57798" y1="34351" x2="43119" y2="37405"/>
                          <a14:foregroundMark x1="40367" y1="37405" x2="37615" y2="39695"/>
                          <a14:foregroundMark x1="37615" y1="40458" x2="37615" y2="42748"/>
                          <a14:foregroundMark x1="36697" y1="43511" x2="35780" y2="47328"/>
                          <a14:foregroundMark x1="33945" y1="48092" x2="33945" y2="48092"/>
                          <a14:foregroundMark x1="36697" y1="49618" x2="36697" y2="49618"/>
                          <a14:foregroundMark x1="37615" y1="48092" x2="37615" y2="48092"/>
                          <a14:foregroundMark x1="37615" y1="51145" x2="35780" y2="58779"/>
                          <a14:foregroundMark x1="33945" y1="61069" x2="33945" y2="61832"/>
                          <a14:foregroundMark x1="33945" y1="63359" x2="33028" y2="64122"/>
                          <a14:foregroundMark x1="28440" y1="64885" x2="22018" y2="64885"/>
                          <a14:foregroundMark x1="18349" y1="63359" x2="17431" y2="62595"/>
                          <a14:foregroundMark x1="17431" y1="61832" x2="16514" y2="61069"/>
                          <a14:foregroundMark x1="13761" y1="54962" x2="13761" y2="53435"/>
                          <a14:foregroundMark x1="11927" y1="50382" x2="10092" y2="46565"/>
                          <a14:foregroundMark x1="8257" y1="44275" x2="8257" y2="44275"/>
                          <a14:foregroundMark x1="8257" y1="44275" x2="8257" y2="45802"/>
                          <a14:foregroundMark x1="7339" y1="47328" x2="5505" y2="51908"/>
                          <a14:foregroundMark x1="7339" y1="55725" x2="14679" y2="66412"/>
                          <a14:foregroundMark x1="15596" y1="64885" x2="15596" y2="64885"/>
                          <a14:foregroundMark x1="17431" y1="64885" x2="17431" y2="64885"/>
                          <a14:foregroundMark x1="22018" y1="66412" x2="22936" y2="66412"/>
                          <a14:foregroundMark x1="28440" y1="67939" x2="28440" y2="67939"/>
                          <a14:foregroundMark x1="31193" y1="70992" x2="33028" y2="73282"/>
                          <a14:foregroundMark x1="34862" y1="75573" x2="34862" y2="75573"/>
                          <a14:foregroundMark x1="36697" y1="79389" x2="37615" y2="80916"/>
                          <a14:foregroundMark x1="39450" y1="84733" x2="41284" y2="87023"/>
                          <a14:foregroundMark x1="44954" y1="89313" x2="46789" y2="90840"/>
                          <a14:foregroundMark x1="46789" y1="90076" x2="46789" y2="90076"/>
                          <a14:foregroundMark x1="47706" y1="90076" x2="48624" y2="90840"/>
                          <a14:foregroundMark x1="48624" y1="90840" x2="51376" y2="88550"/>
                          <a14:foregroundMark x1="51376" y1="88550" x2="55046" y2="89313"/>
                          <a14:foregroundMark x1="55046" y1="89313" x2="55046" y2="89313"/>
                          <a14:foregroundMark x1="55963" y1="88550" x2="55046" y2="81679"/>
                          <a14:foregroundMark x1="54128" y1="81679" x2="54128" y2="81679"/>
                          <a14:foregroundMark x1="54128" y1="81679" x2="54128" y2="81679"/>
                          <a14:foregroundMark x1="53211" y1="80916" x2="53211" y2="80916"/>
                          <a14:foregroundMark x1="51376" y1="80153" x2="51376" y2="80153"/>
                          <a14:foregroundMark x1="50459" y1="80153" x2="50459" y2="80153"/>
                          <a14:foregroundMark x1="48624" y1="78626" x2="48624" y2="78626"/>
                          <a14:foregroundMark x1="46789" y1="75573" x2="46789" y2="74809"/>
                          <a14:foregroundMark x1="44954" y1="70992" x2="43119" y2="66412"/>
                          <a14:foregroundMark x1="41284" y1="63359" x2="41284" y2="62595"/>
                          <a14:foregroundMark x1="41284" y1="60305" x2="40367" y2="58779"/>
                          <a14:foregroundMark x1="41284" y1="53435" x2="41284" y2="53435"/>
                          <a14:foregroundMark x1="41284" y1="51908" x2="44037" y2="48855"/>
                          <a14:foregroundMark x1="48624" y1="46565" x2="49541" y2="46565"/>
                          <a14:foregroundMark x1="50459" y1="46565" x2="50459" y2="46565"/>
                          <a14:foregroundMark x1="52294" y1="46565" x2="54128" y2="47328"/>
                          <a14:foregroundMark x1="65138" y1="49618" x2="66972" y2="50382"/>
                          <a14:foregroundMark x1="70642" y1="51145" x2="70642" y2="51145"/>
                          <a14:foregroundMark x1="75229" y1="51908" x2="76147" y2="51908"/>
                          <a14:foregroundMark x1="77982" y1="51908" x2="77982" y2="51908"/>
                          <a14:foregroundMark x1="78899" y1="51908" x2="79817" y2="51908"/>
                          <a14:foregroundMark x1="80734" y1="51908" x2="80734" y2="51908"/>
                          <a14:foregroundMark x1="80734" y1="51145" x2="80734" y2="51145"/>
                          <a14:foregroundMark x1="84404" y1="48855" x2="84404" y2="48855"/>
                          <a14:foregroundMark x1="84404" y1="42748" x2="84404" y2="41985"/>
                          <a14:foregroundMark x1="85321" y1="34351" x2="85321" y2="34351"/>
                          <a14:foregroundMark x1="85321" y1="29771" x2="85321" y2="29008"/>
                          <a14:foregroundMark x1="83486" y1="24427" x2="83486" y2="24427"/>
                          <a14:foregroundMark x1="82569" y1="20611" x2="81651" y2="19084"/>
                          <a14:foregroundMark x1="80734" y1="16794" x2="78899" y2="14504"/>
                          <a14:foregroundMark x1="77982" y1="12214" x2="76147" y2="11450"/>
                          <a14:foregroundMark x1="76147" y1="10687" x2="73394" y2="10687"/>
                          <a14:foregroundMark x1="70642" y1="8397" x2="69725" y2="8397"/>
                          <a14:foregroundMark x1="66972" y1="8397" x2="63303" y2="8397"/>
                          <a14:foregroundMark x1="52294" y1="8397" x2="52294" y2="8397"/>
                          <a14:foregroundMark x1="49541" y1="8397" x2="46789" y2="8397"/>
                          <a14:foregroundMark x1="45872" y1="8397" x2="44037" y2="9160"/>
                          <a14:foregroundMark x1="43119" y1="9160" x2="40367" y2="9924"/>
                          <a14:foregroundMark x1="38532" y1="9924" x2="35780" y2="10687"/>
                          <a14:foregroundMark x1="35780" y1="11450" x2="34862" y2="12977"/>
                          <a14:foregroundMark x1="33945" y1="15267" x2="34862" y2="16794"/>
                          <a14:foregroundMark x1="38532" y1="21374" x2="38532" y2="21374"/>
                          <a14:foregroundMark x1="41284" y1="22137" x2="41284" y2="22137"/>
                          <a14:foregroundMark x1="43119" y1="22901" x2="44954" y2="22901"/>
                          <a14:foregroundMark x1="44954" y1="22901" x2="44954" y2="22901"/>
                          <a14:foregroundMark x1="48624" y1="23664" x2="52294" y2="25954"/>
                          <a14:foregroundMark x1="53211" y1="25954" x2="53211" y2="25954"/>
                          <a14:foregroundMark x1="44037" y1="14504" x2="44037" y2="14504"/>
                          <a14:foregroundMark x1="94495" y1="54962" x2="94495" y2="54962"/>
                          <a14:foregroundMark x1="94495" y1="53435" x2="94495" y2="53435"/>
                          <a14:foregroundMark x1="95413" y1="54962" x2="95413" y2="54962"/>
                          <a14:foregroundMark x1="95413" y1="13740" x2="95413" y2="13740"/>
                          <a14:foregroundMark x1="93578" y1="12977" x2="93578" y2="12977"/>
                          <a14:foregroundMark x1="94495" y1="13740" x2="94495" y2="13740"/>
                          <a14:foregroundMark x1="94495" y1="14504" x2="94495" y2="14504"/>
                          <a14:foregroundMark x1="94495" y1="11450" x2="94495" y2="11450"/>
                          <a14:foregroundMark x1="94495" y1="13740" x2="94495" y2="13740"/>
                          <a14:foregroundMark x1="95413" y1="13740" x2="95413" y2="13740"/>
                          <a14:backgroundMark x1="16514" y1="12977" x2="16514" y2="12977"/>
                          <a14:backgroundMark x1="16514" y1="12977" x2="16514" y2="12977"/>
                          <a14:backgroundMark x1="11927" y1="8397" x2="11927" y2="8397"/>
                          <a14:backgroundMark x1="9174" y1="6870" x2="9174" y2="6870"/>
                          <a14:backgroundMark x1="9174" y1="7634" x2="9174" y2="7634"/>
                          <a14:backgroundMark x1="9174" y1="11450" x2="9174" y2="11450"/>
                          <a14:backgroundMark x1="9174" y1="12214" x2="9174" y2="12214"/>
                          <a14:backgroundMark x1="9174" y1="12214" x2="9174" y2="12214"/>
                          <a14:backgroundMark x1="9174" y1="12977" x2="9174" y2="12977"/>
                          <a14:backgroundMark x1="11009" y1="15267" x2="11009" y2="15267"/>
                          <a14:backgroundMark x1="11927" y1="16794" x2="11927" y2="16794"/>
                          <a14:backgroundMark x1="11927" y1="18321" x2="11927" y2="18321"/>
                          <a14:backgroundMark x1="14679" y1="22137" x2="14679" y2="22137"/>
                          <a14:backgroundMark x1="16514" y1="24427" x2="16514" y2="24427"/>
                          <a14:backgroundMark x1="16514" y1="25191" x2="16514" y2="25191"/>
                          <a14:backgroundMark x1="13761" y1="28244" x2="13761" y2="28244"/>
                          <a14:backgroundMark x1="11927" y1="29008" x2="11927" y2="29008"/>
                          <a14:backgroundMark x1="9174" y1="29008" x2="9174" y2="29008"/>
                          <a14:backgroundMark x1="8257" y1="28244" x2="8257" y2="28244"/>
                          <a14:backgroundMark x1="8257" y1="27481" x2="8257" y2="27481"/>
                          <a14:backgroundMark x1="7339" y1="25954" x2="8257" y2="24427"/>
                          <a14:backgroundMark x1="7339" y1="22901" x2="7339" y2="22901"/>
                          <a14:backgroundMark x1="8257" y1="22137" x2="8257" y2="22137"/>
                          <a14:backgroundMark x1="10092" y1="20611" x2="12844" y2="20611"/>
                          <a14:backgroundMark x1="16514" y1="19847" x2="16514" y2="19847"/>
                          <a14:backgroundMark x1="16514" y1="19847" x2="16514" y2="19847"/>
                          <a14:backgroundMark x1="16514" y1="19084" x2="16514" y2="19084"/>
                          <a14:backgroundMark x1="17431" y1="18321" x2="17431" y2="17557"/>
                          <a14:backgroundMark x1="17431" y1="16031" x2="17431" y2="16031"/>
                          <a14:backgroundMark x1="17431" y1="12977" x2="17431" y2="12977"/>
                          <a14:backgroundMark x1="17431" y1="12214" x2="17431" y2="10687"/>
                          <a14:backgroundMark x1="17431" y1="9924" x2="17431" y2="9160"/>
                          <a14:backgroundMark x1="17431" y1="8397" x2="17431" y2="7634"/>
                          <a14:backgroundMark x1="17431" y1="6870" x2="17431" y2="6870"/>
                          <a14:backgroundMark x1="18349" y1="6870" x2="18349" y2="6870"/>
                          <a14:backgroundMark x1="18349" y1="6107" x2="18349" y2="6107"/>
                          <a14:backgroundMark x1="17431" y1="5344" x2="16514" y2="5344"/>
                          <a14:backgroundMark x1="14679" y1="4580" x2="12844" y2="4580"/>
                          <a14:backgroundMark x1="12844" y1="4580" x2="12844" y2="4580"/>
                          <a14:backgroundMark x1="11927" y1="4580" x2="9174" y2="4580"/>
                          <a14:backgroundMark x1="9174" y1="4580" x2="7339" y2="4580"/>
                          <a14:backgroundMark x1="5505" y1="4580" x2="5505" y2="4580"/>
                          <a14:backgroundMark x1="5505" y1="4580" x2="3670" y2="5344"/>
                          <a14:backgroundMark x1="2752" y1="5344" x2="2752" y2="6870"/>
                          <a14:backgroundMark x1="2752" y1="6870" x2="2752" y2="9924"/>
                          <a14:backgroundMark x1="2752" y1="9924" x2="2752" y2="10687"/>
                          <a14:backgroundMark x1="2752" y1="11450" x2="2752" y2="11450"/>
                          <a14:backgroundMark x1="3670" y1="13740" x2="3670" y2="13740"/>
                          <a14:backgroundMark x1="4587" y1="14504" x2="4587" y2="14504"/>
                          <a14:backgroundMark x1="5505" y1="16794" x2="5505" y2="17557"/>
                          <a14:backgroundMark x1="6422" y1="19084" x2="6422" y2="19084"/>
                          <a14:backgroundMark x1="7339" y1="22901" x2="7339" y2="22901"/>
                          <a14:backgroundMark x1="7339" y1="23664" x2="7339" y2="23664"/>
                          <a14:backgroundMark x1="10092" y1="25191" x2="10092" y2="25191"/>
                          <a14:backgroundMark x1="21101" y1="93130" x2="21101" y2="93130"/>
                          <a14:backgroundMark x1="20183" y1="93130" x2="20183" y2="93130"/>
                          <a14:backgroundMark x1="20183" y1="93130" x2="18349" y2="93130"/>
                          <a14:backgroundMark x1="17431" y1="93130" x2="13761" y2="93130"/>
                          <a14:backgroundMark x1="12844" y1="93130" x2="11927" y2="92366"/>
                          <a14:backgroundMark x1="9174" y1="90840" x2="9174" y2="90840"/>
                          <a14:backgroundMark x1="7339" y1="90076" x2="7339" y2="90076"/>
                          <a14:backgroundMark x1="5505" y1="89313" x2="6422" y2="88550"/>
                          <a14:backgroundMark x1="9174" y1="87023" x2="10092" y2="87023"/>
                          <a14:backgroundMark x1="11009" y1="87023" x2="11927" y2="87023"/>
                          <a14:backgroundMark x1="16514" y1="86260" x2="16514" y2="86260"/>
                          <a14:backgroundMark x1="17431" y1="87023" x2="17431" y2="87023"/>
                          <a14:backgroundMark x1="18349" y1="87023" x2="18349" y2="87023"/>
                          <a14:backgroundMark x1="19266" y1="87023" x2="20183" y2="87786"/>
                          <a14:backgroundMark x1="21101" y1="88550" x2="23853" y2="91603"/>
                          <a14:backgroundMark x1="23853" y1="91603" x2="23853" y2="91603"/>
                          <a14:backgroundMark x1="76147" y1="79389" x2="76147" y2="79389"/>
                          <a14:backgroundMark x1="76147" y1="79389" x2="76147" y2="79389"/>
                          <a14:backgroundMark x1="75229" y1="77099" x2="75229" y2="77099"/>
                          <a14:backgroundMark x1="74312" y1="75573" x2="74312" y2="74809"/>
                          <a14:backgroundMark x1="71560" y1="71756" x2="71560" y2="71756"/>
                          <a14:backgroundMark x1="70642" y1="70229" x2="70642" y2="70229"/>
                          <a14:backgroundMark x1="76147" y1="67176" x2="76147" y2="67176"/>
                          <a14:backgroundMark x1="77982" y1="67176" x2="77982" y2="67176"/>
                          <a14:backgroundMark x1="79817" y1="67176" x2="81651" y2="68702"/>
                          <a14:backgroundMark x1="85321" y1="70229" x2="86239" y2="71756"/>
                          <a14:backgroundMark x1="86239" y1="71756" x2="87156" y2="74046"/>
                          <a14:backgroundMark x1="87156" y1="75573" x2="87156" y2="75573"/>
                          <a14:backgroundMark x1="88991" y1="78626" x2="89908" y2="79389"/>
                          <a14:backgroundMark x1="90826" y1="83206" x2="90826" y2="83206"/>
                          <a14:backgroundMark x1="90826" y1="84733" x2="90826" y2="84733"/>
                          <a14:backgroundMark x1="91743" y1="86260" x2="91743" y2="86260"/>
                          <a14:backgroundMark x1="90826" y1="87023" x2="90826" y2="87023"/>
                          <a14:backgroundMark x1="88073" y1="87786" x2="88073" y2="87786"/>
                          <a14:backgroundMark x1="85321" y1="87786" x2="85321" y2="87786"/>
                          <a14:backgroundMark x1="83486" y1="87023" x2="82569" y2="86260"/>
                          <a14:backgroundMark x1="82569" y1="86260" x2="81651" y2="85496"/>
                          <a14:backgroundMark x1="80734" y1="82443" x2="80734" y2="81679"/>
                          <a14:backgroundMark x1="80734" y1="81679" x2="80734" y2="81679"/>
                          <a14:backgroundMark x1="80734" y1="79389" x2="81651" y2="81679"/>
                          <a14:backgroundMark x1="78899" y1="86260" x2="78899" y2="86260"/>
                          <a14:backgroundMark x1="77982" y1="89313" x2="77982" y2="89313"/>
                          <a14:backgroundMark x1="76147" y1="90840" x2="76147" y2="91603"/>
                          <a14:backgroundMark x1="77982" y1="93130" x2="78899" y2="93893"/>
                          <a14:backgroundMark x1="84404" y1="93893" x2="86239" y2="94656"/>
                          <a14:backgroundMark x1="87156" y1="94656" x2="88073" y2="93893"/>
                          <a14:backgroundMark x1="90826" y1="93130" x2="90826" y2="93130"/>
                          <a14:backgroundMark x1="90826" y1="93130" x2="91743" y2="91603"/>
                          <a14:backgroundMark x1="91743" y1="89313" x2="92661" y2="87786"/>
                          <a14:backgroundMark x1="92661" y1="87023" x2="92661" y2="86260"/>
                          <a14:backgroundMark x1="98165" y1="41985" x2="98165" y2="41985"/>
                          <a14:backgroundMark x1="97248" y1="32824" x2="97248" y2="32824"/>
                          <a14:backgroundMark x1="98165" y1="19084" x2="98165" y2="19084"/>
                          <a14:backgroundMark x1="96330" y1="12214" x2="96330" y2="12214"/>
                          <a14:backgroundMark x1="98165" y1="6107" x2="98165" y2="6107"/>
                          <a14:backgroundMark x1="96330" y1="54198" x2="96330" y2="54198"/>
                          <a14:backgroundMark x1="97248" y1="56489" x2="97248" y2="56489"/>
                          <a14:backgroundMark x1="97248" y1="55725" x2="97248" y2="55725"/>
                          <a14:backgroundMark x1="96330" y1="13740" x2="96330" y2="13740"/>
                        </a14:backgroundRemoval>
                      </a14:imgEffect>
                    </a14:imgLayer>
                  </a14:imgProps>
                </a:ext>
              </a:extLst>
            </a:blip>
            <a:srcRect r="5804"/>
            <a:stretch/>
          </p:blipFill>
          <p:spPr bwMode="auto">
            <a:xfrm>
              <a:off x="1488" y="1872"/>
              <a:ext cx="1091" cy="1392"/>
            </a:xfrm>
            <a:prstGeom prst="rect">
              <a:avLst/>
            </a:prstGeom>
            <a:noFill/>
            <a:ln w="9525">
              <a:noFill/>
              <a:miter lim="800000"/>
              <a:headEnd/>
              <a:tailEnd/>
            </a:ln>
          </p:spPr>
        </p:pic>
        <p:pic>
          <p:nvPicPr>
            <p:cNvPr id="24587" name="Picture 32"/>
            <p:cNvPicPr>
              <a:picLocks noChangeAspect="1" noChangeArrowheads="1"/>
            </p:cNvPicPr>
            <p:nvPr/>
          </p:nvPicPr>
          <p:blipFill>
            <a:blip r:embed="rId4" cstate="print">
              <a:lum bright="20000" contrast="-30000"/>
            </a:blip>
            <a:srcRect/>
            <a:stretch>
              <a:fillRect/>
            </a:stretch>
          </p:blipFill>
          <p:spPr bwMode="auto">
            <a:xfrm>
              <a:off x="1950" y="2034"/>
              <a:ext cx="491" cy="504"/>
            </a:xfrm>
            <a:prstGeom prst="rect">
              <a:avLst/>
            </a:prstGeom>
            <a:noFill/>
            <a:ln w="38100">
              <a:solidFill>
                <a:schemeClr val="hlink"/>
              </a:solidFill>
              <a:miter lim="800000"/>
              <a:headEnd/>
              <a:tailEnd/>
            </a:ln>
          </p:spPr>
        </p:pic>
      </p:grpSp>
      <p:sp>
        <p:nvSpPr>
          <p:cNvPr id="24583" name="Text Box 47"/>
          <p:cNvSpPr txBox="1">
            <a:spLocks noChangeArrowheads="1"/>
          </p:cNvSpPr>
          <p:nvPr/>
        </p:nvSpPr>
        <p:spPr bwMode="auto">
          <a:xfrm>
            <a:off x="622377" y="5706021"/>
            <a:ext cx="3962400" cy="830997"/>
          </a:xfrm>
          <a:prstGeom prst="rect">
            <a:avLst/>
          </a:prstGeom>
          <a:noFill/>
          <a:ln w="9525">
            <a:noFill/>
            <a:miter lim="800000"/>
            <a:headEnd/>
            <a:tailEnd/>
          </a:ln>
        </p:spPr>
        <p:txBody>
          <a:bodyPr wrap="square">
            <a:spAutoFit/>
          </a:bodyPr>
          <a:lstStyle/>
          <a:p>
            <a:pPr algn="ctr">
              <a:spcBef>
                <a:spcPct val="50000"/>
              </a:spcBef>
            </a:pPr>
            <a:r>
              <a:rPr lang="en-US" sz="2400" b="1" i="1" dirty="0">
                <a:solidFill>
                  <a:schemeClr val="accent1">
                    <a:lumMod val="40000"/>
                    <a:lumOff val="60000"/>
                  </a:schemeClr>
                </a:solidFill>
                <a:latin typeface="Arial" panose="020B0604020202020204" pitchFamily="34" charset="0"/>
                <a:cs typeface="Arial" panose="020B0604020202020204" pitchFamily="34" charset="0"/>
              </a:rPr>
              <a:t>“</a:t>
            </a:r>
            <a:r>
              <a:rPr lang="en-US" sz="2400" b="1" i="1" dirty="0">
                <a:solidFill>
                  <a:srgbClr val="0070C0"/>
                </a:solidFill>
                <a:latin typeface="Arial" panose="020B0604020202020204" pitchFamily="34" charset="0"/>
                <a:cs typeface="Arial" panose="020B0604020202020204" pitchFamily="34" charset="0"/>
              </a:rPr>
              <a:t>We look forward</a:t>
            </a:r>
            <a:br>
              <a:rPr lang="en-US" sz="2400" b="1" i="1" dirty="0">
                <a:solidFill>
                  <a:srgbClr val="0070C0"/>
                </a:solidFill>
                <a:latin typeface="Arial" panose="020B0604020202020204" pitchFamily="34" charset="0"/>
                <a:cs typeface="Arial" panose="020B0604020202020204" pitchFamily="34" charset="0"/>
              </a:rPr>
            </a:br>
            <a:r>
              <a:rPr lang="en-US" sz="2400" b="1" i="1" dirty="0">
                <a:solidFill>
                  <a:srgbClr val="0070C0"/>
                </a:solidFill>
                <a:latin typeface="Arial" panose="020B0604020202020204" pitchFamily="34" charset="0"/>
                <a:cs typeface="Arial" panose="020B0604020202020204" pitchFamily="34" charset="0"/>
              </a:rPr>
              <a:t>to working </a:t>
            </a:r>
            <a:r>
              <a:rPr lang="en-US" sz="2400" b="1" i="1" dirty="0" smtClean="0">
                <a:solidFill>
                  <a:srgbClr val="0070C0"/>
                </a:solidFill>
                <a:latin typeface="Arial" panose="020B0604020202020204" pitchFamily="34" charset="0"/>
                <a:cs typeface="Arial" panose="020B0604020202020204" pitchFamily="34" charset="0"/>
              </a:rPr>
              <a:t>with you!”</a:t>
            </a:r>
            <a:endParaRPr lang="en-US" sz="2400" b="1" i="1" dirty="0">
              <a:solidFill>
                <a:srgbClr val="0070C0"/>
              </a:solidFill>
              <a:latin typeface="Arial" panose="020B0604020202020204" pitchFamily="34" charset="0"/>
              <a:cs typeface="Arial" panose="020B0604020202020204" pitchFamily="34" charset="0"/>
            </a:endParaRPr>
          </a:p>
        </p:txBody>
      </p:sp>
      <p:pic>
        <p:nvPicPr>
          <p:cNvPr id="13" name="Picture 2" descr="http://companyweb3/Marketing/Shared%20Documents/Logos_INETICO/Logos%202013/INETICO%2010th%20Anniversary%20Header%202014.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89695" l="32126" r="99721">
                        <a14:foregroundMark x1="48932" y1="14122" x2="48932" y2="14122"/>
                        <a14:foregroundMark x1="45404" y1="22137" x2="45404" y2="22137"/>
                        <a14:foregroundMark x1="59703" y1="26336" x2="59703" y2="26336"/>
                        <a14:foregroundMark x1="68802" y1="25954" x2="68802" y2="25954"/>
                        <a14:foregroundMark x1="74373" y1="27481" x2="74373" y2="27481"/>
                        <a14:foregroundMark x1="77344" y1="24427" x2="77344" y2="24427"/>
                        <a14:foregroundMark x1="87465" y1="21374" x2="87465" y2="21374"/>
                        <a14:foregroundMark x1="86815" y1="54580" x2="86815" y2="54580"/>
                        <a14:foregroundMark x1="95543" y1="54580" x2="95543" y2="54580"/>
                        <a14:foregroundMark x1="93129" y1="53817" x2="93129" y2="53817"/>
                        <a14:foregroundMark x1="92015" y1="53817" x2="92015" y2="53817"/>
                        <a14:foregroundMark x1="47911" y1="53817" x2="47911" y2="53817"/>
                        <a14:foregroundMark x1="45404" y1="51145" x2="45404" y2="51145"/>
                        <a14:foregroundMark x1="50232" y1="55725" x2="50232" y2="55725"/>
                        <a14:foregroundMark x1="54039" y1="55344" x2="54039" y2="55344"/>
                        <a14:foregroundMark x1="55153" y1="54580" x2="55153" y2="54580"/>
                        <a14:foregroundMark x1="55060" y1="51527" x2="55060" y2="51527"/>
                        <a14:foregroundMark x1="56082" y1="53053" x2="56082" y2="53053"/>
                        <a14:foregroundMark x1="57382" y1="53053" x2="57382" y2="53053"/>
                        <a14:foregroundMark x1="60539" y1="53053" x2="60539" y2="53053"/>
                        <a14:foregroundMark x1="61838" y1="53053" x2="61838" y2="53053"/>
                        <a14:foregroundMark x1="64253" y1="54962" x2="64253" y2="54962"/>
                        <a14:foregroundMark x1="66852" y1="55344" x2="66852" y2="55344"/>
                        <a14:foregroundMark x1="68245" y1="53817" x2="68245" y2="53817"/>
                        <a14:foregroundMark x1="70659" y1="53053" x2="70659" y2="53053"/>
                        <a14:foregroundMark x1="73352" y1="53817" x2="73352" y2="53817"/>
                        <a14:foregroundMark x1="74559" y1="53435" x2="74559" y2="53435"/>
                        <a14:foregroundMark x1="75673" y1="51145" x2="75673" y2="51145"/>
                        <a14:foregroundMark x1="77902" y1="54580" x2="77902" y2="54580"/>
                        <a14:foregroundMark x1="80037" y1="54962" x2="80037" y2="54962"/>
                        <a14:foregroundMark x1="82080" y1="56489" x2="82080" y2="56489"/>
                        <a14:foregroundMark x1="83008" y1="54198" x2="83008" y2="54198"/>
                        <a14:foregroundMark x1="87744" y1="55725" x2="87744" y2="55725"/>
                        <a14:foregroundMark x1="90994" y1="56489" x2="90994" y2="56489"/>
                        <a14:foregroundMark x1="53668" y1="50763" x2="53668" y2="50763"/>
                        <a14:foregroundMark x1="72423" y1="53053" x2="72423" y2="53053"/>
                        <a14:foregroundMark x1="75673" y1="55344" x2="75673" y2="55344"/>
                        <a14:foregroundMark x1="81244" y1="53435" x2="81244" y2="53435"/>
                        <a14:foregroundMark x1="90065" y1="53053" x2="90065" y2="53053"/>
                        <a14:foregroundMark x1="88208" y1="53053" x2="88208" y2="53053"/>
                        <a14:foregroundMark x1="94800" y1="53435" x2="94800" y2="53435"/>
                        <a14:backgroundMark x1="95265" y1="64885" x2="95265" y2="64885"/>
                        <a14:backgroundMark x1="92758" y1="29389" x2="92758" y2="29389"/>
                        <a14:backgroundMark x1="82916" y1="25191" x2="82916" y2="25191"/>
                        <a14:backgroundMark x1="72702" y1="25954" x2="72702" y2="25954"/>
                        <a14:backgroundMark x1="66760" y1="25191" x2="66760" y2="25191"/>
                        <a14:backgroundMark x1="57846" y1="29008" x2="57846" y2="29008"/>
                        <a14:backgroundMark x1="53853" y1="12595" x2="53853" y2="12595"/>
                        <a14:backgroundMark x1="47818" y1="27481" x2="47818" y2="27481"/>
                        <a14:backgroundMark x1="51996" y1="72137" x2="51996" y2="72137"/>
                        <a14:backgroundMark x1="85887" y1="63359" x2="85887" y2="63359"/>
                        <a14:backgroundMark x1="77066" y1="66031" x2="77066" y2="66031"/>
                        <a14:backgroundMark x1="66760" y1="68321" x2="66760" y2="68321"/>
                        <a14:backgroundMark x1="60539" y1="68702" x2="60539" y2="68702"/>
                        <a14:backgroundMark x1="49304" y1="71756" x2="49304" y2="71756"/>
                        <a14:backgroundMark x1="49211" y1="71756" x2="49211" y2="71756"/>
                        <a14:backgroundMark x1="48561" y1="70611" x2="48561" y2="70611"/>
                        <a14:backgroundMark x1="48375" y1="70611" x2="48375" y2="70611"/>
                        <a14:backgroundMark x1="48097" y1="69847" x2="48097" y2="69847"/>
                        <a14:backgroundMark x1="47818" y1="69084" x2="47818" y2="69084"/>
                        <a14:backgroundMark x1="47447" y1="68702" x2="47447" y2="68702"/>
                        <a14:backgroundMark x1="47261" y1="68321" x2="47261" y2="68321"/>
                        <a14:backgroundMark x1="47261" y1="66794" x2="47261" y2="66794"/>
                        <a14:backgroundMark x1="47354" y1="66031" x2="47354" y2="66031"/>
                        <a14:backgroundMark x1="47725" y1="66031" x2="47725" y2="66031"/>
                        <a14:backgroundMark x1="48561" y1="66031" x2="48561" y2="66031"/>
                        <a14:backgroundMark x1="48932" y1="66031" x2="48932" y2="66031"/>
                        <a14:backgroundMark x1="49954" y1="66794" x2="50325" y2="67176"/>
                        <a14:backgroundMark x1="50789" y1="67557" x2="50789" y2="67557"/>
                        <a14:backgroundMark x1="51068" y1="67557" x2="51068" y2="67557"/>
                        <a14:backgroundMark x1="51532" y1="67557" x2="51532" y2="67557"/>
                        <a14:backgroundMark x1="51903" y1="67557" x2="52646" y2="67557"/>
                        <a14:backgroundMark x1="53760" y1="67176" x2="53760" y2="67176"/>
                        <a14:backgroundMark x1="54225" y1="67176" x2="54225" y2="67176"/>
                        <a14:backgroundMark x1="55525" y1="68321" x2="55525" y2="68321"/>
                        <a14:backgroundMark x1="57103" y1="69847" x2="57103" y2="69847"/>
                        <a14:backgroundMark x1="58217" y1="70229" x2="58217" y2="70229"/>
                        <a14:backgroundMark x1="58960" y1="70229" x2="58960" y2="70229"/>
                        <a14:backgroundMark x1="59517" y1="70229" x2="59517" y2="70229"/>
                        <a14:backgroundMark x1="60353" y1="69847" x2="60353" y2="69847"/>
                        <a14:backgroundMark x1="60724" y1="69847" x2="60724" y2="69847"/>
                        <a14:backgroundMark x1="60910" y1="69847" x2="60910" y2="69847"/>
                        <a14:backgroundMark x1="62303" y1="69847" x2="62767" y2="69847"/>
                        <a14:backgroundMark x1="62860" y1="69847" x2="62860" y2="69847"/>
                        <a14:backgroundMark x1="63417" y1="69847" x2="63417" y2="69847"/>
                        <a14:backgroundMark x1="64160" y1="69847" x2="64160" y2="69847"/>
                        <a14:backgroundMark x1="67874" y1="69084" x2="67874" y2="69084"/>
                        <a14:backgroundMark x1="70381" y1="69084" x2="70381" y2="69084"/>
                        <a14:backgroundMark x1="71216" y1="69084" x2="71216" y2="69084"/>
                        <a14:backgroundMark x1="72052" y1="69084" x2="72052" y2="69084"/>
                        <a14:backgroundMark x1="72795" y1="69084" x2="72795" y2="69084"/>
                        <a14:backgroundMark x1="73073" y1="69084" x2="73073" y2="69084"/>
                        <a14:backgroundMark x1="73259" y1="69084" x2="73259" y2="69084"/>
                        <a14:backgroundMark x1="73445" y1="69084" x2="73909" y2="69084"/>
                        <a14:backgroundMark x1="74373" y1="69084" x2="74838" y2="69084"/>
                        <a14:backgroundMark x1="75952" y1="69847" x2="75952" y2="69847"/>
                        <a14:backgroundMark x1="76230" y1="70229" x2="76230" y2="70229"/>
                        <a14:backgroundMark x1="77159" y1="70611" x2="77159" y2="70611"/>
                        <a14:backgroundMark x1="77809" y1="71374" x2="77809" y2="71374"/>
                        <a14:backgroundMark x1="79016" y1="71374" x2="79016" y2="71374"/>
                        <a14:backgroundMark x1="80037" y1="71374" x2="80037" y2="71374"/>
                        <a14:backgroundMark x1="80130" y1="71374" x2="80130" y2="71374"/>
                        <a14:backgroundMark x1="81430" y1="71374" x2="81430" y2="71374"/>
                        <a14:backgroundMark x1="83473" y1="71374" x2="83473" y2="71374"/>
                        <a14:backgroundMark x1="83658" y1="71374" x2="83658" y2="71374"/>
                        <a14:backgroundMark x1="85144" y1="71374" x2="85144" y2="71374"/>
                        <a14:backgroundMark x1="86444" y1="70229" x2="86444" y2="70229"/>
                        <a14:backgroundMark x1="87187" y1="69847" x2="87187" y2="69847"/>
                        <a14:backgroundMark x1="87558" y1="69847" x2="87558" y2="69847"/>
                        <a14:backgroundMark x1="90251" y1="69084" x2="90251" y2="69084"/>
                        <a14:backgroundMark x1="91272" y1="69084" x2="91272" y2="69084"/>
                        <a14:backgroundMark x1="91736" y1="69084" x2="91736" y2="69084"/>
                        <a14:backgroundMark x1="87372" y1="46565" x2="87372" y2="46565"/>
                        <a14:backgroundMark x1="85515" y1="33206" x2="85515" y2="33206"/>
                        <a14:backgroundMark x1="82080" y1="25573" x2="82080" y2="25573"/>
                        <a14:backgroundMark x1="82080" y1="25573" x2="82080" y2="25573"/>
                        <a14:backgroundMark x1="81801" y1="25573" x2="81801" y2="25573"/>
                        <a14:backgroundMark x1="76695" y1="12977" x2="76695" y2="12977"/>
                        <a14:backgroundMark x1="76695" y1="12595" x2="76695" y2="12595"/>
                        <a14:backgroundMark x1="76509" y1="30153" x2="76509" y2="30153"/>
                        <a14:backgroundMark x1="76509" y1="38931" x2="76509" y2="38931"/>
                        <a14:backgroundMark x1="76973" y1="42748" x2="77159" y2="44275"/>
                        <a14:backgroundMark x1="73073" y1="46183" x2="73073" y2="46183"/>
                        <a14:backgroundMark x1="71773" y1="43511" x2="71773" y2="43511"/>
                        <a14:backgroundMark x1="70009" y1="32443" x2="70009" y2="32443"/>
                        <a14:backgroundMark x1="65924" y1="30153" x2="65924" y2="30153"/>
                        <a14:backgroundMark x1="57474" y1="22137" x2="57474" y2="22137"/>
                        <a14:backgroundMark x1="53853" y1="16031" x2="53853" y2="16031"/>
                        <a14:backgroundMark x1="49025" y1="56107" x2="49025" y2="56107"/>
                        <a14:backgroundMark x1="49768" y1="54198" x2="49768" y2="54198"/>
                        <a14:backgroundMark x1="49768" y1="57634" x2="49768" y2="57634"/>
                        <a14:backgroundMark x1="53296" y1="53053" x2="53296" y2="53053"/>
                        <a14:backgroundMark x1="90158" y1="22901" x2="90158" y2="22901"/>
                        <a14:backgroundMark x1="90529" y1="56870" x2="90529" y2="56870"/>
                        <a14:backgroundMark x1="90529" y1="54198" x2="90529" y2="54198"/>
                        <a14:backgroundMark x1="88487" y1="54580" x2="88487" y2="54580"/>
                        <a14:backgroundMark x1="88394" y1="57634" x2="88394" y2="57634"/>
                        <a14:backgroundMark x1="82544" y1="55344" x2="82544" y2="55344"/>
                        <a14:backgroundMark x1="81523" y1="57252" x2="81523" y2="57252"/>
                        <a14:backgroundMark x1="81616" y1="54580" x2="81616" y2="54580"/>
                        <a14:backgroundMark x1="77344" y1="55344" x2="77344" y2="55344"/>
                        <a14:backgroundMark x1="73166" y1="56489" x2="73166" y2="56489"/>
                        <a14:backgroundMark x1="70659" y1="54198" x2="70659" y2="54198"/>
                        <a14:backgroundMark x1="59981" y1="56870" x2="59981" y2="56870"/>
                        <a14:backgroundMark x1="74930" y1="54580" x2="74930" y2="54580"/>
                      </a14:backgroundRemoval>
                    </a14:imgEffect>
                  </a14:imgLayer>
                </a14:imgProps>
              </a:ext>
            </a:extLst>
          </a:blip>
          <a:srcRect l="43719" b="50000"/>
          <a:stretch/>
        </p:blipFill>
        <p:spPr bwMode="auto">
          <a:xfrm>
            <a:off x="2978270" y="533400"/>
            <a:ext cx="6181247" cy="1335882"/>
          </a:xfrm>
          <a:prstGeom prst="rect">
            <a:avLst/>
          </a:prstGeom>
          <a:noFill/>
        </p:spPr>
      </p:pic>
      <p:sp>
        <p:nvSpPr>
          <p:cNvPr id="14" name="Text Box 47"/>
          <p:cNvSpPr txBox="1">
            <a:spLocks noChangeArrowheads="1"/>
          </p:cNvSpPr>
          <p:nvPr/>
        </p:nvSpPr>
        <p:spPr bwMode="auto">
          <a:xfrm>
            <a:off x="3031435" y="1939727"/>
            <a:ext cx="5860930" cy="584775"/>
          </a:xfrm>
          <a:prstGeom prst="rect">
            <a:avLst/>
          </a:prstGeom>
          <a:noFill/>
          <a:ln w="9525">
            <a:noFill/>
            <a:miter lim="800000"/>
            <a:headEnd/>
            <a:tailEnd/>
          </a:ln>
        </p:spPr>
        <p:txBody>
          <a:bodyPr wrap="square">
            <a:spAutoFit/>
          </a:bodyPr>
          <a:lstStyle/>
          <a:p>
            <a:pPr>
              <a:spcBef>
                <a:spcPct val="50000"/>
              </a:spcBef>
            </a:pPr>
            <a:r>
              <a:rPr lang="en-US" sz="3200" dirty="0" smtClean="0">
                <a:solidFill>
                  <a:schemeClr val="accent1">
                    <a:lumMod val="75000"/>
                  </a:schemeClr>
                </a:solidFill>
                <a:latin typeface="Arial" panose="020B0604020202020204" pitchFamily="34" charset="0"/>
                <a:cs typeface="Arial" panose="020B0604020202020204" pitchFamily="34" charset="0"/>
              </a:rPr>
              <a:t>The Gift of Exceptional Health</a:t>
            </a:r>
            <a:endParaRPr lang="en-US" sz="3200" dirty="0">
              <a:solidFill>
                <a:schemeClr val="accent1">
                  <a:lumMod val="75000"/>
                </a:schemeClr>
              </a:solidFill>
              <a:latin typeface="Arial" panose="020B0604020202020204" pitchFamily="34" charset="0"/>
              <a:cs typeface="Arial" panose="020B0604020202020204" pitchFamily="34" charset="0"/>
            </a:endParaRPr>
          </a:p>
        </p:txBody>
      </p:sp>
      <p:sp>
        <p:nvSpPr>
          <p:cNvPr id="2" name="Rectangle 1"/>
          <p:cNvSpPr/>
          <p:nvPr/>
        </p:nvSpPr>
        <p:spPr>
          <a:xfrm rot="20101630">
            <a:off x="1178159" y="3576133"/>
            <a:ext cx="4791734" cy="1200329"/>
          </a:xfrm>
          <a:prstGeom prst="rect">
            <a:avLst/>
          </a:prstGeom>
        </p:spPr>
        <p:txBody>
          <a:bodyPr wrap="square">
            <a:spAutoFit/>
          </a:bodyPr>
          <a:lstStyle/>
          <a:p>
            <a:r>
              <a:rPr lang="en-US" sz="7200" b="1" dirty="0" smtClean="0">
                <a:solidFill>
                  <a:srgbClr val="0070C0"/>
                </a:solidFill>
                <a:latin typeface="Rage Italic" pitchFamily="66" charset="0"/>
              </a:rPr>
              <a:t>Thank You!</a:t>
            </a:r>
            <a:endParaRPr lang="en-US" sz="1200" dirty="0">
              <a:solidFill>
                <a:srgbClr val="0070C0"/>
              </a:solidFill>
            </a:endParaRPr>
          </a:p>
        </p:txBody>
      </p:sp>
    </p:spTree>
    <p:extLst>
      <p:ext uri="{BB962C8B-B14F-4D97-AF65-F5344CB8AC3E}">
        <p14:creationId xmlns:p14="http://schemas.microsoft.com/office/powerpoint/2010/main" val="1793283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76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anose="020B0A04020102020204" pitchFamily="34" charset="0"/>
                <a:cs typeface="Arial" pitchFamily="34" charset="0"/>
              </a:rPr>
              <a:t>What is Octane Wellness</a:t>
            </a:r>
            <a:r>
              <a:rPr lang="en-US" dirty="0" smtClean="0">
                <a:latin typeface="Arial Black" panose="020B0A04020102020204" pitchFamily="34" charset="0"/>
                <a:cs typeface="Arial" pitchFamily="34" charset="0"/>
              </a:rPr>
              <a:t>?</a:t>
            </a:r>
            <a:endParaRPr lang="en-US" dirty="0">
              <a:latin typeface="Arial Black" panose="020B0A04020102020204" pitchFamily="34" charset="0"/>
              <a:cs typeface="Arial" panose="020B0604020202020204" pitchFamily="34" charset="0"/>
            </a:endParaRPr>
          </a:p>
        </p:txBody>
      </p:sp>
      <p:sp>
        <p:nvSpPr>
          <p:cNvPr id="3" name="Content Placeholder 2"/>
          <p:cNvSpPr>
            <a:spLocks noGrp="1"/>
          </p:cNvSpPr>
          <p:nvPr>
            <p:ph sz="quarter" idx="1"/>
          </p:nvPr>
        </p:nvSpPr>
        <p:spPr>
          <a:xfrm>
            <a:off x="457200" y="1752600"/>
            <a:ext cx="8077200" cy="4873752"/>
          </a:xfrm>
          <a:noFill/>
          <a:ln>
            <a:solidFill>
              <a:schemeClr val="bg2">
                <a:lumMod val="75000"/>
              </a:schemeClr>
            </a:solidFill>
          </a:ln>
        </p:spPr>
        <p:txBody>
          <a:bodyPr>
            <a:normAutofit/>
          </a:bodyPr>
          <a:lstStyle/>
          <a:p>
            <a:pPr>
              <a:buFont typeface="Wingdings" panose="05000000000000000000" pitchFamily="2" charset="2"/>
              <a:buChar char="§"/>
            </a:pPr>
            <a:r>
              <a:rPr lang="en-US" sz="1800" dirty="0" smtClean="0">
                <a:latin typeface="Arial" pitchFamily="34" charset="0"/>
                <a:cs typeface="Arial" pitchFamily="34" charset="0"/>
              </a:rPr>
              <a:t>A wellness program designed to identify the health status of your members.  </a:t>
            </a:r>
          </a:p>
          <a:p>
            <a:pPr marL="0" indent="0">
              <a:buNone/>
            </a:pPr>
            <a:endParaRPr lang="en-US" sz="1800" dirty="0" smtClean="0">
              <a:latin typeface="Arial" pitchFamily="34" charset="0"/>
              <a:cs typeface="Arial" pitchFamily="34" charset="0"/>
            </a:endParaRPr>
          </a:p>
          <a:p>
            <a:pPr>
              <a:buFont typeface="Wingdings" panose="05000000000000000000" pitchFamily="2" charset="2"/>
              <a:buChar char="§"/>
            </a:pPr>
            <a:r>
              <a:rPr lang="en-US" sz="1800" dirty="0" smtClean="0">
                <a:latin typeface="Arial" pitchFamily="34" charset="0"/>
                <a:cs typeface="Arial" pitchFamily="34" charset="0"/>
              </a:rPr>
              <a:t>Delivers the tools to educate, create awareness and behavior changes that improve their health and productivity.</a:t>
            </a:r>
          </a:p>
          <a:p>
            <a:pPr marL="0" indent="0">
              <a:buNone/>
            </a:pPr>
            <a:endParaRPr lang="en-US" sz="1800" dirty="0" smtClean="0">
              <a:latin typeface="Arial" pitchFamily="34" charset="0"/>
              <a:cs typeface="Arial" pitchFamily="34" charset="0"/>
            </a:endParaRPr>
          </a:p>
          <a:p>
            <a:pPr>
              <a:buFont typeface="Wingdings" panose="05000000000000000000" pitchFamily="2" charset="2"/>
              <a:buChar char="§"/>
            </a:pPr>
            <a:r>
              <a:rPr lang="en-US" sz="1800" dirty="0" smtClean="0">
                <a:latin typeface="Arial" pitchFamily="34" charset="0"/>
                <a:cs typeface="Arial" pitchFamily="34" charset="0"/>
              </a:rPr>
              <a:t>Includes telephonic and online Wellness Coaching tools to address pre-chronic conditions. </a:t>
            </a:r>
          </a:p>
          <a:p>
            <a:pPr marL="0" indent="0">
              <a:buNone/>
            </a:pPr>
            <a:endParaRPr lang="en-US" sz="1800" dirty="0" smtClean="0">
              <a:latin typeface="Arial" pitchFamily="34" charset="0"/>
              <a:cs typeface="Arial" pitchFamily="34" charset="0"/>
            </a:endParaRPr>
          </a:p>
          <a:p>
            <a:pPr>
              <a:buFont typeface="Wingdings" panose="05000000000000000000" pitchFamily="2" charset="2"/>
              <a:buChar char="§"/>
            </a:pPr>
            <a:r>
              <a:rPr lang="en-US" sz="1800" dirty="0" smtClean="0">
                <a:latin typeface="Arial" pitchFamily="34" charset="0"/>
                <a:cs typeface="Arial" pitchFamily="34" charset="0"/>
              </a:rPr>
              <a:t>Offers Disease Management to provide tools to assist high risk members identified with chronic conditions.</a:t>
            </a:r>
          </a:p>
          <a:p>
            <a:pPr marL="0" indent="0">
              <a:buNone/>
            </a:pPr>
            <a:endParaRPr lang="en-US" sz="1800" dirty="0" smtClean="0">
              <a:latin typeface="Arial" pitchFamily="34" charset="0"/>
              <a:cs typeface="Arial" pitchFamily="34" charset="0"/>
            </a:endParaRPr>
          </a:p>
          <a:p>
            <a:pPr>
              <a:buFont typeface="Wingdings" panose="05000000000000000000" pitchFamily="2" charset="2"/>
              <a:buChar char="§"/>
            </a:pPr>
            <a:r>
              <a:rPr lang="en-US" sz="1800" dirty="0" smtClean="0">
                <a:latin typeface="Arial" pitchFamily="34" charset="0"/>
                <a:cs typeface="Arial" pitchFamily="34" charset="0"/>
              </a:rPr>
              <a:t>Provides aggregate de-identified reports that enable employers to track participation and associated incentive programs.</a:t>
            </a:r>
            <a:endParaRPr lang="en-US" sz="1800" dirty="0">
              <a:latin typeface="Arial" pitchFamily="34" charset="0"/>
              <a:cs typeface="Arial"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0"/>
            <a:ext cx="232119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35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685800" y="990600"/>
            <a:ext cx="7162800" cy="5638800"/>
          </a:xfrm>
          <a:prstGeom prst="rect">
            <a:avLst/>
          </a:prstGeom>
          <a:solidFill>
            <a:srgbClr val="E2FFCD"/>
          </a:solidFill>
          <a:ln w="38100" cmpd="sng">
            <a:solidFill>
              <a:srgbClr val="008000"/>
            </a:solidFill>
          </a:ln>
        </p:spPr>
        <p:txBody>
          <a:bodyPr lIns="182880" rIns="182880"/>
          <a:lstStyle/>
          <a:p>
            <a:pPr algn="ctr">
              <a:defRPr/>
            </a:pPr>
            <a:endParaRPr lang="en-US" sz="4000" dirty="0">
              <a:solidFill>
                <a:srgbClr val="008000"/>
              </a:solidFill>
              <a:latin typeface="Gill Sans MT" pitchFamily="34" charset="0"/>
            </a:endParaRPr>
          </a:p>
          <a:p>
            <a:pPr algn="ctr">
              <a:defRPr/>
            </a:pPr>
            <a:endParaRPr lang="en-US" dirty="0">
              <a:solidFill>
                <a:srgbClr val="008000"/>
              </a:solidFill>
              <a:latin typeface="Gill Sans MT" pitchFamily="34" charset="0"/>
            </a:endParaRPr>
          </a:p>
          <a:p>
            <a:pPr algn="ctr">
              <a:defRPr/>
            </a:pPr>
            <a:endParaRPr lang="en-US" sz="1000" b="1" dirty="0">
              <a:solidFill>
                <a:srgbClr val="008000"/>
              </a:solidFill>
              <a:latin typeface="Gill Sans MT" pitchFamily="34" charset="0"/>
            </a:endParaRPr>
          </a:p>
          <a:p>
            <a:pPr algn="ctr">
              <a:defRPr/>
            </a:pPr>
            <a:endParaRPr lang="en-US" sz="1000" b="1" dirty="0">
              <a:solidFill>
                <a:srgbClr val="008000"/>
              </a:solidFill>
              <a:latin typeface="Gill Sans MT" pitchFamily="34" charset="0"/>
            </a:endParaRPr>
          </a:p>
          <a:p>
            <a:pPr lvl="1">
              <a:buFont typeface="Arial" pitchFamily="34" charset="0"/>
              <a:buChar char="•"/>
              <a:defRPr/>
            </a:pPr>
            <a:endParaRPr lang="en-US" sz="1000" dirty="0">
              <a:solidFill>
                <a:srgbClr val="FF0000"/>
              </a:solidFill>
              <a:latin typeface="Gill Sans MT" pitchFamily="34" charset="0"/>
            </a:endParaRPr>
          </a:p>
        </p:txBody>
      </p:sp>
      <p:sp>
        <p:nvSpPr>
          <p:cNvPr id="25" name="TextBox 24"/>
          <p:cNvSpPr txBox="1"/>
          <p:nvPr/>
        </p:nvSpPr>
        <p:spPr>
          <a:xfrm>
            <a:off x="6096000" y="3581400"/>
            <a:ext cx="1600200" cy="2895600"/>
          </a:xfrm>
          <a:prstGeom prst="rect">
            <a:avLst/>
          </a:prstGeom>
          <a:solidFill>
            <a:schemeClr val="bg1"/>
          </a:solidFill>
          <a:ln w="38100">
            <a:solidFill>
              <a:srgbClr val="009900"/>
            </a:solidFill>
          </a:ln>
        </p:spPr>
        <p:txBody>
          <a:bodyPr/>
          <a:lstStyle/>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00" i="1" dirty="0">
              <a:solidFill>
                <a:srgbClr val="FF0000"/>
              </a:solidFill>
              <a:latin typeface="Gill Sans MT" pitchFamily="34" charset="0"/>
            </a:endParaRPr>
          </a:p>
        </p:txBody>
      </p:sp>
      <p:sp>
        <p:nvSpPr>
          <p:cNvPr id="13" name="TextBox 12"/>
          <p:cNvSpPr txBox="1"/>
          <p:nvPr/>
        </p:nvSpPr>
        <p:spPr>
          <a:xfrm>
            <a:off x="838200" y="3581400"/>
            <a:ext cx="1600200" cy="2895600"/>
          </a:xfrm>
          <a:prstGeom prst="rect">
            <a:avLst/>
          </a:prstGeom>
          <a:solidFill>
            <a:schemeClr val="bg1"/>
          </a:solidFill>
          <a:ln w="38100">
            <a:solidFill>
              <a:srgbClr val="009900"/>
            </a:solidFill>
          </a:ln>
        </p:spPr>
        <p:txBody>
          <a:bodyPr/>
          <a:lstStyle/>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00" i="1" dirty="0">
              <a:solidFill>
                <a:srgbClr val="FF0000"/>
              </a:solidFill>
              <a:latin typeface="Gill Sans MT" pitchFamily="34" charset="0"/>
            </a:endParaRPr>
          </a:p>
        </p:txBody>
      </p:sp>
      <p:sp>
        <p:nvSpPr>
          <p:cNvPr id="33" name="Title 1"/>
          <p:cNvSpPr txBox="1">
            <a:spLocks/>
          </p:cNvSpPr>
          <p:nvPr/>
        </p:nvSpPr>
        <p:spPr>
          <a:xfrm>
            <a:off x="685800" y="990600"/>
            <a:ext cx="7162800" cy="838200"/>
          </a:xfrm>
          <a:prstGeom prst="rect">
            <a:avLst/>
          </a:prstGeom>
          <a:solidFill>
            <a:schemeClr val="accent1">
              <a:lumMod val="75000"/>
            </a:schemeClr>
          </a:solidFill>
          <a:ln w="38100" cmpd="sng">
            <a:solidFill>
              <a:srgbClr val="008000"/>
            </a:solidFill>
          </a:ln>
        </p:spPr>
        <p:txBody>
          <a:bodyPr anchor="ctr"/>
          <a:lstStyle/>
          <a:p>
            <a:pPr algn="ctr">
              <a:defRPr/>
            </a:pPr>
            <a:endParaRPr lang="en-US" sz="3200" b="1" dirty="0">
              <a:solidFill>
                <a:prstClr val="white"/>
              </a:solidFill>
              <a:latin typeface="Gill Sans MT" pitchFamily="34" charset="0"/>
            </a:endParaRPr>
          </a:p>
          <a:p>
            <a:pPr algn="ctr">
              <a:defRPr/>
            </a:pPr>
            <a:r>
              <a:rPr lang="en-US" sz="3200" b="1" dirty="0" smtClean="0">
                <a:solidFill>
                  <a:prstClr val="white"/>
                </a:solidFill>
                <a:latin typeface="Gill Sans MT" pitchFamily="34" charset="0"/>
              </a:rPr>
              <a:t>Wellness Process</a:t>
            </a:r>
            <a:endParaRPr lang="en-US" sz="3200" b="1" dirty="0">
              <a:solidFill>
                <a:prstClr val="white"/>
              </a:solidFill>
              <a:latin typeface="Gill Sans MT" pitchFamily="34" charset="0"/>
            </a:endParaRPr>
          </a:p>
          <a:p>
            <a:pPr>
              <a:defRPr/>
            </a:pPr>
            <a:endParaRPr lang="en-US" sz="3600" dirty="0">
              <a:solidFill>
                <a:srgbClr val="008000"/>
              </a:solidFill>
              <a:latin typeface="Gill Sans MT" pitchFamily="34" charset="0"/>
            </a:endParaRPr>
          </a:p>
        </p:txBody>
      </p:sp>
      <p:sp>
        <p:nvSpPr>
          <p:cNvPr id="9" name="Title 1"/>
          <p:cNvSpPr>
            <a:spLocks noGrp="1"/>
          </p:cNvSpPr>
          <p:nvPr>
            <p:ph type="title"/>
          </p:nvPr>
        </p:nvSpPr>
        <p:spPr>
          <a:xfrm>
            <a:off x="0" y="0"/>
            <a:ext cx="5867400" cy="533400"/>
          </a:xfrm>
          <a:solidFill>
            <a:schemeClr val="accent1">
              <a:lumMod val="75000"/>
            </a:schemeClr>
          </a:solidFill>
        </p:spPr>
        <p:txBody>
          <a:bodyPr lIns="0" tIns="0" rIns="0" bIns="0">
            <a:normAutofit/>
          </a:bodyPr>
          <a:lstStyle/>
          <a:p>
            <a:pPr fontAlgn="auto">
              <a:spcAft>
                <a:spcPts val="0"/>
              </a:spcAft>
              <a:defRPr/>
            </a:pPr>
            <a:r>
              <a:rPr lang="en-US" b="1" dirty="0" smtClean="0">
                <a:solidFill>
                  <a:schemeClr val="bg1"/>
                </a:solidFill>
                <a:latin typeface="Century Schoolbook" pitchFamily="18" charset="0"/>
              </a:rPr>
              <a:t>Risk Mitigation Model</a:t>
            </a:r>
            <a:endParaRPr lang="en-US" b="1" dirty="0">
              <a:solidFill>
                <a:schemeClr val="bg1"/>
              </a:solidFill>
              <a:latin typeface="Century Schoolbook" pitchFamily="18" charset="0"/>
            </a:endParaRPr>
          </a:p>
        </p:txBody>
      </p:sp>
      <p:sp>
        <p:nvSpPr>
          <p:cNvPr id="8" name="TextBox 7"/>
          <p:cNvSpPr txBox="1"/>
          <p:nvPr/>
        </p:nvSpPr>
        <p:spPr>
          <a:xfrm>
            <a:off x="2590800" y="3581400"/>
            <a:ext cx="1600200" cy="2895600"/>
          </a:xfrm>
          <a:prstGeom prst="rect">
            <a:avLst/>
          </a:prstGeom>
          <a:solidFill>
            <a:schemeClr val="bg1"/>
          </a:solidFill>
          <a:ln w="38100">
            <a:solidFill>
              <a:srgbClr val="009900"/>
            </a:solidFill>
          </a:ln>
        </p:spPr>
        <p:txBody>
          <a:bodyPr/>
          <a:lstStyle/>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00" i="1" dirty="0">
              <a:solidFill>
                <a:srgbClr val="FF0000"/>
              </a:solidFill>
              <a:latin typeface="Gill Sans MT" pitchFamily="34" charset="0"/>
            </a:endParaRPr>
          </a:p>
        </p:txBody>
      </p:sp>
      <p:sp>
        <p:nvSpPr>
          <p:cNvPr id="17" name="TextBox 16"/>
          <p:cNvSpPr txBox="1"/>
          <p:nvPr/>
        </p:nvSpPr>
        <p:spPr>
          <a:xfrm>
            <a:off x="762000" y="2667000"/>
            <a:ext cx="1828800" cy="646331"/>
          </a:xfrm>
          <a:prstGeom prst="rect">
            <a:avLst/>
          </a:prstGeom>
          <a:noFill/>
        </p:spPr>
        <p:txBody>
          <a:bodyPr wrap="square" rtlCol="0">
            <a:spAutoFit/>
          </a:bodyPr>
          <a:lstStyle/>
          <a:p>
            <a:pPr algn="ctr"/>
            <a:r>
              <a:rPr lang="en-US" b="1" dirty="0" smtClean="0">
                <a:solidFill>
                  <a:srgbClr val="008000"/>
                </a:solidFill>
              </a:rPr>
              <a:t>RISK MITIGATION</a:t>
            </a:r>
            <a:endParaRPr lang="en-US" b="1" dirty="0">
              <a:solidFill>
                <a:srgbClr val="008000"/>
              </a:solidFill>
            </a:endParaRPr>
          </a:p>
        </p:txBody>
      </p:sp>
      <p:sp>
        <p:nvSpPr>
          <p:cNvPr id="18" name="TextBox 17"/>
          <p:cNvSpPr txBox="1"/>
          <p:nvPr/>
        </p:nvSpPr>
        <p:spPr>
          <a:xfrm>
            <a:off x="4267200" y="2798802"/>
            <a:ext cx="1764883" cy="553998"/>
          </a:xfrm>
          <a:prstGeom prst="rect">
            <a:avLst/>
          </a:prstGeom>
          <a:noFill/>
        </p:spPr>
        <p:txBody>
          <a:bodyPr wrap="square" rtlCol="0">
            <a:spAutoFit/>
          </a:bodyPr>
          <a:lstStyle/>
          <a:p>
            <a:pPr algn="ctr"/>
            <a:r>
              <a:rPr lang="en-US" sz="1500" b="1" dirty="0" smtClean="0">
                <a:solidFill>
                  <a:srgbClr val="008000"/>
                </a:solidFill>
              </a:rPr>
              <a:t>CARE MANAGEMENT</a:t>
            </a:r>
            <a:endParaRPr lang="en-US" sz="1500" b="1" dirty="0">
              <a:solidFill>
                <a:srgbClr val="008000"/>
              </a:solidFill>
            </a:endParaRPr>
          </a:p>
        </p:txBody>
      </p:sp>
      <p:sp>
        <p:nvSpPr>
          <p:cNvPr id="19" name="TextBox 18"/>
          <p:cNvSpPr txBox="1"/>
          <p:nvPr/>
        </p:nvSpPr>
        <p:spPr>
          <a:xfrm>
            <a:off x="2514600" y="2514600"/>
            <a:ext cx="1752600" cy="830997"/>
          </a:xfrm>
          <a:prstGeom prst="rect">
            <a:avLst/>
          </a:prstGeom>
          <a:noFill/>
        </p:spPr>
        <p:txBody>
          <a:bodyPr wrap="square" rtlCol="0">
            <a:spAutoFit/>
          </a:bodyPr>
          <a:lstStyle/>
          <a:p>
            <a:pPr algn="ctr"/>
            <a:r>
              <a:rPr lang="en-US" sz="1600" b="1" dirty="0" smtClean="0">
                <a:solidFill>
                  <a:srgbClr val="008000"/>
                </a:solidFill>
              </a:rPr>
              <a:t>CHRONIC ILLNESS COMPLIANCE</a:t>
            </a:r>
            <a:endParaRPr lang="en-US" sz="1600" b="1" dirty="0">
              <a:solidFill>
                <a:srgbClr val="008000"/>
              </a:solidFill>
            </a:endParaRPr>
          </a:p>
        </p:txBody>
      </p:sp>
      <p:sp>
        <p:nvSpPr>
          <p:cNvPr id="24" name="TextBox 23"/>
          <p:cNvSpPr txBox="1"/>
          <p:nvPr/>
        </p:nvSpPr>
        <p:spPr>
          <a:xfrm>
            <a:off x="5943600" y="2768025"/>
            <a:ext cx="1905000" cy="553998"/>
          </a:xfrm>
          <a:prstGeom prst="rect">
            <a:avLst/>
          </a:prstGeom>
          <a:noFill/>
        </p:spPr>
        <p:txBody>
          <a:bodyPr wrap="square" rtlCol="0">
            <a:spAutoFit/>
          </a:bodyPr>
          <a:lstStyle/>
          <a:p>
            <a:pPr algn="ctr"/>
            <a:r>
              <a:rPr lang="en-US" sz="1500" b="1" dirty="0" smtClean="0">
                <a:solidFill>
                  <a:srgbClr val="008000"/>
                </a:solidFill>
              </a:rPr>
              <a:t>CLAIMS MANAGEMENT</a:t>
            </a:r>
            <a:endParaRPr lang="en-US" sz="1500" b="1" dirty="0">
              <a:solidFill>
                <a:srgbClr val="008000"/>
              </a:solidFill>
            </a:endParaRPr>
          </a:p>
        </p:txBody>
      </p:sp>
      <p:sp>
        <p:nvSpPr>
          <p:cNvPr id="21" name="TextBox 20"/>
          <p:cNvSpPr txBox="1"/>
          <p:nvPr/>
        </p:nvSpPr>
        <p:spPr>
          <a:xfrm>
            <a:off x="4343400" y="3581400"/>
            <a:ext cx="1600200" cy="2895600"/>
          </a:xfrm>
          <a:prstGeom prst="rect">
            <a:avLst/>
          </a:prstGeom>
          <a:solidFill>
            <a:schemeClr val="bg1"/>
          </a:solidFill>
          <a:ln w="38100">
            <a:solidFill>
              <a:srgbClr val="009900"/>
            </a:solidFill>
          </a:ln>
        </p:spPr>
        <p:txBody>
          <a:bodyPr/>
          <a:lstStyle/>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50" i="1" dirty="0">
              <a:solidFill>
                <a:srgbClr val="FF0000"/>
              </a:solidFill>
              <a:latin typeface="Gill Sans MT" pitchFamily="34" charset="0"/>
            </a:endParaRPr>
          </a:p>
          <a:p>
            <a:pPr algn="ctr">
              <a:defRPr/>
            </a:pPr>
            <a:endParaRPr lang="en-US" sz="1000" i="1" dirty="0">
              <a:solidFill>
                <a:srgbClr val="FF0000"/>
              </a:solidFill>
              <a:latin typeface="Gill Sans MT" pitchFamily="34" charset="0"/>
            </a:endParaRPr>
          </a:p>
        </p:txBody>
      </p:sp>
      <p:sp>
        <p:nvSpPr>
          <p:cNvPr id="26" name="Rectangle 25"/>
          <p:cNvSpPr/>
          <p:nvPr/>
        </p:nvSpPr>
        <p:spPr>
          <a:xfrm>
            <a:off x="6096000" y="4800600"/>
            <a:ext cx="1600200" cy="1676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C000"/>
                </a:solidFill>
              </a:rPr>
              <a:t>PAR3</a:t>
            </a:r>
            <a:endParaRPr lang="en-US" sz="2400" b="1" i="1" dirty="0">
              <a:solidFill>
                <a:srgbClr val="FFC000"/>
              </a:solidFill>
            </a:endParaRPr>
          </a:p>
        </p:txBody>
      </p:sp>
      <p:sp>
        <p:nvSpPr>
          <p:cNvPr id="27" name="Rectangle 26"/>
          <p:cNvSpPr/>
          <p:nvPr/>
        </p:nvSpPr>
        <p:spPr>
          <a:xfrm>
            <a:off x="4343400" y="4800600"/>
            <a:ext cx="1600200" cy="1676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sz="2300" b="1" i="1" dirty="0" smtClean="0">
                <a:solidFill>
                  <a:srgbClr val="FFC000"/>
                </a:solidFill>
              </a:rPr>
              <a:t>ANS</a:t>
            </a:r>
          </a:p>
          <a:p>
            <a:pPr algn="ctr">
              <a:buFont typeface="Arial" pitchFamily="34" charset="0"/>
              <a:buChar char="•"/>
            </a:pPr>
            <a:r>
              <a:rPr lang="en-US" sz="2300" b="1" i="1" dirty="0" smtClean="0">
                <a:solidFill>
                  <a:srgbClr val="FFC000"/>
                </a:solidFill>
              </a:rPr>
              <a:t>PRE-NOTE</a:t>
            </a:r>
          </a:p>
          <a:p>
            <a:pPr algn="ctr">
              <a:buFont typeface="Arial" pitchFamily="34" charset="0"/>
              <a:buChar char="•"/>
            </a:pPr>
            <a:r>
              <a:rPr lang="en-US" sz="1700" b="1" i="1" dirty="0" smtClean="0">
                <a:solidFill>
                  <a:srgbClr val="FFC000"/>
                </a:solidFill>
              </a:rPr>
              <a:t>CATASTROPHIC</a:t>
            </a:r>
            <a:endParaRPr lang="en-US" sz="1700" b="1" i="1" dirty="0">
              <a:solidFill>
                <a:srgbClr val="FFC000"/>
              </a:solidFill>
            </a:endParaRPr>
          </a:p>
        </p:txBody>
      </p:sp>
      <p:sp>
        <p:nvSpPr>
          <p:cNvPr id="28" name="Rectangle 27"/>
          <p:cNvSpPr/>
          <p:nvPr/>
        </p:nvSpPr>
        <p:spPr>
          <a:xfrm>
            <a:off x="2590800" y="4800600"/>
            <a:ext cx="1600200" cy="1676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C000"/>
                </a:solidFill>
              </a:rPr>
              <a:t>MACB2</a:t>
            </a:r>
          </a:p>
          <a:p>
            <a:pPr algn="ctr"/>
            <a:r>
              <a:rPr lang="en-US" sz="2800" b="1" i="1" dirty="0" smtClean="0">
                <a:solidFill>
                  <a:srgbClr val="FFC000"/>
                </a:solidFill>
              </a:rPr>
              <a:t>$0 COPAY</a:t>
            </a:r>
          </a:p>
          <a:p>
            <a:pPr algn="ctr"/>
            <a:r>
              <a:rPr lang="en-US" sz="1200" b="1" i="1" dirty="0" smtClean="0">
                <a:solidFill>
                  <a:srgbClr val="FFC000"/>
                </a:solidFill>
              </a:rPr>
              <a:t>MAINTAINENCE</a:t>
            </a:r>
          </a:p>
          <a:p>
            <a:pPr algn="ctr"/>
            <a:r>
              <a:rPr lang="en-US" sz="1200" b="1" i="1" dirty="0" smtClean="0">
                <a:solidFill>
                  <a:srgbClr val="FFC000"/>
                </a:solidFill>
              </a:rPr>
              <a:t>MEDICATION</a:t>
            </a:r>
            <a:endParaRPr lang="en-US" sz="1200" b="1" i="1" dirty="0">
              <a:solidFill>
                <a:srgbClr val="FFC000"/>
              </a:solidFill>
            </a:endParaRPr>
          </a:p>
        </p:txBody>
      </p:sp>
      <p:sp>
        <p:nvSpPr>
          <p:cNvPr id="29" name="Rectangle 28"/>
          <p:cNvSpPr/>
          <p:nvPr/>
        </p:nvSpPr>
        <p:spPr>
          <a:xfrm>
            <a:off x="838200" y="4800600"/>
            <a:ext cx="1600200" cy="1676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i="1" dirty="0">
              <a:solidFill>
                <a:srgbClr val="FFC000"/>
              </a:solidFill>
            </a:endParaRPr>
          </a:p>
        </p:txBody>
      </p:sp>
      <p:sp>
        <p:nvSpPr>
          <p:cNvPr id="36" name="TextBox 35"/>
          <p:cNvSpPr txBox="1"/>
          <p:nvPr/>
        </p:nvSpPr>
        <p:spPr>
          <a:xfrm>
            <a:off x="990600" y="4038600"/>
            <a:ext cx="1219200" cy="369332"/>
          </a:xfrm>
          <a:prstGeom prst="rect">
            <a:avLst/>
          </a:prstGeom>
          <a:noFill/>
        </p:spPr>
        <p:txBody>
          <a:bodyPr wrap="square" rtlCol="0">
            <a:spAutoFit/>
          </a:bodyPr>
          <a:lstStyle/>
          <a:p>
            <a:pPr algn="ctr"/>
            <a:r>
              <a:rPr lang="en-US" dirty="0" smtClean="0">
                <a:solidFill>
                  <a:prstClr val="black"/>
                </a:solidFill>
              </a:rPr>
              <a:t>W</a:t>
            </a:r>
            <a:r>
              <a:rPr lang="en-US" sz="1400" dirty="0" smtClean="0">
                <a:solidFill>
                  <a:prstClr val="black"/>
                </a:solidFill>
              </a:rPr>
              <a:t>ellness</a:t>
            </a:r>
            <a:endParaRPr lang="en-US" dirty="0">
              <a:solidFill>
                <a:prstClr val="black"/>
              </a:solidFill>
            </a:endParaRPr>
          </a:p>
        </p:txBody>
      </p:sp>
      <p:sp>
        <p:nvSpPr>
          <p:cNvPr id="37" name="TextBox 36"/>
          <p:cNvSpPr txBox="1"/>
          <p:nvPr/>
        </p:nvSpPr>
        <p:spPr>
          <a:xfrm>
            <a:off x="2743200" y="4038600"/>
            <a:ext cx="1219200" cy="369332"/>
          </a:xfrm>
          <a:prstGeom prst="rect">
            <a:avLst/>
          </a:prstGeom>
          <a:noFill/>
        </p:spPr>
        <p:txBody>
          <a:bodyPr wrap="square" rtlCol="0">
            <a:spAutoFit/>
          </a:bodyPr>
          <a:lstStyle/>
          <a:p>
            <a:pPr algn="ctr"/>
            <a:r>
              <a:rPr lang="en-US" dirty="0" smtClean="0">
                <a:solidFill>
                  <a:prstClr val="black"/>
                </a:solidFill>
              </a:rPr>
              <a:t>DM</a:t>
            </a:r>
            <a:endParaRPr lang="en-US" dirty="0">
              <a:solidFill>
                <a:prstClr val="black"/>
              </a:solidFill>
            </a:endParaRPr>
          </a:p>
        </p:txBody>
      </p:sp>
      <p:sp>
        <p:nvSpPr>
          <p:cNvPr id="38" name="TextBox 37"/>
          <p:cNvSpPr txBox="1"/>
          <p:nvPr/>
        </p:nvSpPr>
        <p:spPr>
          <a:xfrm>
            <a:off x="4419600" y="4038600"/>
            <a:ext cx="1219200" cy="646331"/>
          </a:xfrm>
          <a:prstGeom prst="rect">
            <a:avLst/>
          </a:prstGeom>
          <a:noFill/>
        </p:spPr>
        <p:txBody>
          <a:bodyPr wrap="square" rtlCol="0">
            <a:spAutoFit/>
          </a:bodyPr>
          <a:lstStyle/>
          <a:p>
            <a:pPr algn="ctr"/>
            <a:r>
              <a:rPr lang="en-US" dirty="0" smtClean="0">
                <a:solidFill>
                  <a:prstClr val="black"/>
                </a:solidFill>
              </a:rPr>
              <a:t>UM,CM,</a:t>
            </a:r>
          </a:p>
          <a:p>
            <a:pPr algn="ctr"/>
            <a:r>
              <a:rPr lang="en-US" dirty="0" smtClean="0">
                <a:solidFill>
                  <a:prstClr val="black"/>
                </a:solidFill>
              </a:rPr>
              <a:t>DM</a:t>
            </a:r>
            <a:endParaRPr lang="en-US" dirty="0">
              <a:solidFill>
                <a:prstClr val="black"/>
              </a:solidFill>
            </a:endParaRPr>
          </a:p>
        </p:txBody>
      </p:sp>
      <p:sp>
        <p:nvSpPr>
          <p:cNvPr id="39" name="TextBox 38"/>
          <p:cNvSpPr txBox="1"/>
          <p:nvPr/>
        </p:nvSpPr>
        <p:spPr>
          <a:xfrm>
            <a:off x="6248400" y="4038600"/>
            <a:ext cx="1219200" cy="369332"/>
          </a:xfrm>
          <a:prstGeom prst="rect">
            <a:avLst/>
          </a:prstGeom>
          <a:noFill/>
        </p:spPr>
        <p:txBody>
          <a:bodyPr wrap="square" rtlCol="0">
            <a:spAutoFit/>
          </a:bodyPr>
          <a:lstStyle/>
          <a:p>
            <a:pPr algn="ctr"/>
            <a:r>
              <a:rPr lang="en-US" dirty="0" smtClean="0">
                <a:solidFill>
                  <a:prstClr val="black"/>
                </a:solidFill>
              </a:rPr>
              <a:t>PPO</a:t>
            </a:r>
            <a:endParaRPr lang="en-US" dirty="0">
              <a:solidFill>
                <a:prstClr val="black"/>
              </a:solidFill>
            </a:endParaRPr>
          </a:p>
        </p:txBody>
      </p:sp>
      <p:pic>
        <p:nvPicPr>
          <p:cNvPr id="40" name="Picture 2" descr="C:\Users\Jhodges\AppData\Local\Microsoft\Windows\Temporary Internet Files\Content.Outlook\LNPM3RM4\OCTANE WELLNESS.jpg"/>
          <p:cNvPicPr>
            <a:picLocks noChangeAspect="1" noChangeArrowheads="1"/>
          </p:cNvPicPr>
          <p:nvPr/>
        </p:nvPicPr>
        <p:blipFill>
          <a:blip r:embed="rId2" cstate="print"/>
          <a:srcRect/>
          <a:stretch>
            <a:fillRect/>
          </a:stretch>
        </p:blipFill>
        <p:spPr bwMode="auto">
          <a:xfrm>
            <a:off x="6858000" y="76200"/>
            <a:ext cx="1752600" cy="751454"/>
          </a:xfrm>
          <a:prstGeom prst="rect">
            <a:avLst/>
          </a:prstGeom>
          <a:noFill/>
          <a:ln>
            <a:noFill/>
          </a:ln>
          <a:effectLst/>
        </p:spPr>
      </p:pic>
      <p:pic>
        <p:nvPicPr>
          <p:cNvPr id="41" name="Picture 2" descr="C:\Users\Jhodges\AppData\Local\Microsoft\Windows\Temporary Internet Files\Content.Outlook\LNPM3RM4\OCTANE WELLNESS.jpg"/>
          <p:cNvPicPr>
            <a:picLocks noChangeAspect="1" noChangeArrowheads="1"/>
          </p:cNvPicPr>
          <p:nvPr/>
        </p:nvPicPr>
        <p:blipFill>
          <a:blip r:embed="rId2" cstate="print"/>
          <a:srcRect/>
          <a:stretch>
            <a:fillRect/>
          </a:stretch>
        </p:blipFill>
        <p:spPr bwMode="auto">
          <a:xfrm>
            <a:off x="849872" y="5725546"/>
            <a:ext cx="1574880" cy="675254"/>
          </a:xfrm>
          <a:prstGeom prst="rect">
            <a:avLst/>
          </a:prstGeom>
          <a:noFill/>
          <a:ln>
            <a:noFill/>
          </a:ln>
          <a:effectLst/>
        </p:spPr>
      </p:pic>
      <p:sp>
        <p:nvSpPr>
          <p:cNvPr id="42" name="Right Brace 41"/>
          <p:cNvSpPr/>
          <p:nvPr/>
        </p:nvSpPr>
        <p:spPr>
          <a:xfrm rot="16200000">
            <a:off x="4838701" y="1943100"/>
            <a:ext cx="609599" cy="1600198"/>
          </a:xfrm>
          <a:prstGeom prst="rightBrace">
            <a:avLst>
              <a:gd name="adj1" fmla="val 8333"/>
              <a:gd name="adj2" fmla="val 5041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43" name="Right Brace 42"/>
          <p:cNvSpPr/>
          <p:nvPr/>
        </p:nvSpPr>
        <p:spPr>
          <a:xfrm rot="16200000">
            <a:off x="6589813" y="1941611"/>
            <a:ext cx="612577" cy="1600200"/>
          </a:xfrm>
          <a:prstGeom prst="rightBrace">
            <a:avLst>
              <a:gd name="adj1" fmla="val 8333"/>
              <a:gd name="adj2" fmla="val 5041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solidFill>
                <a:prstClr val="black"/>
              </a:solidFill>
            </a:endParaRPr>
          </a:p>
        </p:txBody>
      </p:sp>
      <p:sp>
        <p:nvSpPr>
          <p:cNvPr id="44" name="TextBox 43"/>
          <p:cNvSpPr txBox="1"/>
          <p:nvPr/>
        </p:nvSpPr>
        <p:spPr>
          <a:xfrm>
            <a:off x="5981468" y="2054423"/>
            <a:ext cx="1906291" cy="307777"/>
          </a:xfrm>
          <a:prstGeom prst="rect">
            <a:avLst/>
          </a:prstGeom>
          <a:noFill/>
        </p:spPr>
        <p:txBody>
          <a:bodyPr wrap="none" rtlCol="0">
            <a:spAutoFit/>
          </a:bodyPr>
          <a:lstStyle/>
          <a:p>
            <a:r>
              <a:rPr lang="en-US" sz="1400" b="1" dirty="0" smtClean="0">
                <a:solidFill>
                  <a:srgbClr val="FE8637">
                    <a:lumMod val="75000"/>
                  </a:srgbClr>
                </a:solidFill>
              </a:rPr>
              <a:t>RETROSPECTIVE</a:t>
            </a:r>
            <a:endParaRPr lang="en-US" sz="1400" b="1" dirty="0">
              <a:solidFill>
                <a:srgbClr val="FE8637">
                  <a:lumMod val="75000"/>
                </a:srgbClr>
              </a:solidFill>
            </a:endParaRPr>
          </a:p>
        </p:txBody>
      </p:sp>
      <p:sp>
        <p:nvSpPr>
          <p:cNvPr id="45" name="TextBox 44"/>
          <p:cNvSpPr txBox="1"/>
          <p:nvPr/>
        </p:nvSpPr>
        <p:spPr>
          <a:xfrm>
            <a:off x="4402049" y="2051446"/>
            <a:ext cx="1617751" cy="307777"/>
          </a:xfrm>
          <a:prstGeom prst="rect">
            <a:avLst/>
          </a:prstGeom>
          <a:noFill/>
        </p:spPr>
        <p:txBody>
          <a:bodyPr wrap="none" rtlCol="0">
            <a:spAutoFit/>
          </a:bodyPr>
          <a:lstStyle/>
          <a:p>
            <a:r>
              <a:rPr lang="en-US" sz="1400" b="1" dirty="0" smtClean="0">
                <a:solidFill>
                  <a:srgbClr val="FE8637">
                    <a:lumMod val="75000"/>
                  </a:srgbClr>
                </a:solidFill>
              </a:rPr>
              <a:t>CONCURRENT</a:t>
            </a:r>
            <a:endParaRPr lang="en-US" sz="1400" b="1" dirty="0">
              <a:solidFill>
                <a:srgbClr val="FE8637">
                  <a:lumMod val="75000"/>
                </a:srgbClr>
              </a:solidFill>
            </a:endParaRPr>
          </a:p>
        </p:txBody>
      </p:sp>
      <p:sp>
        <p:nvSpPr>
          <p:cNvPr id="46" name="Right Brace 45"/>
          <p:cNvSpPr/>
          <p:nvPr/>
        </p:nvSpPr>
        <p:spPr>
          <a:xfrm rot="16200000">
            <a:off x="2228325" y="819677"/>
            <a:ext cx="609600" cy="3389845"/>
          </a:xfrm>
          <a:prstGeom prst="rightBrace">
            <a:avLst>
              <a:gd name="adj1" fmla="val 24751"/>
              <a:gd name="adj2" fmla="val 51222"/>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solidFill>
                <a:prstClr val="black"/>
              </a:solidFill>
            </a:endParaRPr>
          </a:p>
        </p:txBody>
      </p:sp>
      <p:sp>
        <p:nvSpPr>
          <p:cNvPr id="47" name="TextBox 46"/>
          <p:cNvSpPr txBox="1"/>
          <p:nvPr/>
        </p:nvSpPr>
        <p:spPr>
          <a:xfrm>
            <a:off x="762000" y="1828800"/>
            <a:ext cx="3429000"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dirty="0" smtClean="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rPr>
              <a:t>PREVENTATIVE</a:t>
            </a:r>
            <a:endParaRPr lang="en-US" sz="2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endParaRPr>
          </a:p>
        </p:txBody>
      </p:sp>
      <p:pic>
        <p:nvPicPr>
          <p:cNvPr id="21509" name="Picture 14" descr="http://www.esquire.com/cm/esquire/images/gy/lightbulb-money-idea-0610-lg.jp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4800600"/>
            <a:ext cx="762000" cy="1184452"/>
          </a:xfrm>
          <a:prstGeom prst="rect">
            <a:avLst/>
          </a:prstGeom>
          <a:noFill/>
          <a:ln w="9525">
            <a:noFill/>
            <a:miter lim="800000"/>
            <a:headEnd/>
            <a:tailEnd/>
          </a:ln>
        </p:spPr>
      </p:pic>
    </p:spTree>
    <p:extLst>
      <p:ext uri="{BB962C8B-B14F-4D97-AF65-F5344CB8AC3E}">
        <p14:creationId xmlns:p14="http://schemas.microsoft.com/office/powerpoint/2010/main" val="1247603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0"/>
          </p:nvPr>
        </p:nvSpPr>
        <p:spPr>
          <a:noFill/>
        </p:spPr>
        <p:txBody>
          <a:bodyPr/>
          <a:lstStyle/>
          <a:p>
            <a:fld id="{89878154-8E67-4D60-BA0C-D932FCAE126E}" type="slidenum">
              <a:rPr lang="en-US" smtClean="0"/>
              <a:pPr/>
              <a:t>4</a:t>
            </a:fld>
            <a:endParaRPr lang="en-US" smtClean="0"/>
          </a:p>
        </p:txBody>
      </p:sp>
      <p:sp>
        <p:nvSpPr>
          <p:cNvPr id="18435" name="Text Box 161"/>
          <p:cNvSpPr txBox="1">
            <a:spLocks noChangeArrowheads="1"/>
          </p:cNvSpPr>
          <p:nvPr/>
        </p:nvSpPr>
        <p:spPr bwMode="auto">
          <a:xfrm>
            <a:off x="5257800" y="5394775"/>
            <a:ext cx="3505200" cy="1751249"/>
          </a:xfrm>
          <a:prstGeom prst="rect">
            <a:avLst/>
          </a:prstGeom>
          <a:noFill/>
          <a:ln w="12700" algn="ctr">
            <a:solidFill>
              <a:srgbClr val="000066"/>
            </a:solidFill>
            <a:miter lim="800000"/>
            <a:headEnd/>
            <a:tailEnd/>
          </a:ln>
        </p:spPr>
        <p:txBody>
          <a:bodyPr wrap="square">
            <a:spAutoFit/>
          </a:bodyPr>
          <a:lstStyle/>
          <a:p>
            <a:pPr marL="111125" indent="-111125">
              <a:lnSpc>
                <a:spcPct val="110000"/>
              </a:lnSpc>
              <a:spcBef>
                <a:spcPct val="0"/>
              </a:spcBef>
              <a:buFontTx/>
              <a:buChar char="•"/>
            </a:pPr>
            <a:r>
              <a:rPr lang="en-US" sz="1400" dirty="0" smtClean="0">
                <a:solidFill>
                  <a:srgbClr val="000066"/>
                </a:solidFill>
              </a:rPr>
              <a:t>Early identification of impending Risk Factors</a:t>
            </a:r>
            <a:endParaRPr lang="en-US" sz="1400" dirty="0">
              <a:solidFill>
                <a:srgbClr val="000066"/>
              </a:solidFill>
            </a:endParaRPr>
          </a:p>
          <a:p>
            <a:pPr marL="111125" indent="-111125">
              <a:lnSpc>
                <a:spcPct val="110000"/>
              </a:lnSpc>
              <a:spcBef>
                <a:spcPct val="0"/>
              </a:spcBef>
              <a:buFontTx/>
              <a:buChar char="•"/>
            </a:pPr>
            <a:r>
              <a:rPr lang="en-US" sz="1400" dirty="0" smtClean="0">
                <a:solidFill>
                  <a:srgbClr val="000066"/>
                </a:solidFill>
              </a:rPr>
              <a:t>Synergy w/ Employer Wellness Programs</a:t>
            </a:r>
            <a:endParaRPr lang="en-US" sz="1400" dirty="0">
              <a:solidFill>
                <a:srgbClr val="000066"/>
              </a:solidFill>
            </a:endParaRPr>
          </a:p>
          <a:p>
            <a:pPr marL="111125" indent="-111125">
              <a:lnSpc>
                <a:spcPct val="110000"/>
              </a:lnSpc>
              <a:spcBef>
                <a:spcPct val="0"/>
              </a:spcBef>
              <a:buFontTx/>
              <a:buChar char="•"/>
            </a:pPr>
            <a:r>
              <a:rPr lang="en-US" sz="1400" dirty="0" smtClean="0">
                <a:solidFill>
                  <a:srgbClr val="000066"/>
                </a:solidFill>
              </a:rPr>
              <a:t>Physician Coordination</a:t>
            </a:r>
            <a:endParaRPr lang="en-US" sz="1400" dirty="0">
              <a:solidFill>
                <a:srgbClr val="000066"/>
              </a:solidFill>
            </a:endParaRPr>
          </a:p>
          <a:p>
            <a:pPr marL="111125" indent="-111125">
              <a:lnSpc>
                <a:spcPct val="110000"/>
              </a:lnSpc>
              <a:spcBef>
                <a:spcPct val="0"/>
              </a:spcBef>
              <a:buFontTx/>
              <a:buChar char="•"/>
            </a:pPr>
            <a:r>
              <a:rPr lang="en-US" sz="1400" dirty="0" smtClean="0">
                <a:solidFill>
                  <a:srgbClr val="000066"/>
                </a:solidFill>
              </a:rPr>
              <a:t>Outcome Metrics </a:t>
            </a:r>
            <a:r>
              <a:rPr lang="en-US" sz="1400" dirty="0">
                <a:solidFill>
                  <a:srgbClr val="000066"/>
                </a:solidFill>
              </a:rPr>
              <a:t>focus</a:t>
            </a:r>
          </a:p>
          <a:p>
            <a:pPr marL="111125" indent="-111125">
              <a:lnSpc>
                <a:spcPct val="110000"/>
              </a:lnSpc>
              <a:spcBef>
                <a:spcPct val="0"/>
              </a:spcBef>
              <a:buFontTx/>
              <a:buChar char="•"/>
            </a:pPr>
            <a:endParaRPr lang="en-US" sz="1400" dirty="0">
              <a:solidFill>
                <a:srgbClr val="000066"/>
              </a:solidFill>
            </a:endParaRPr>
          </a:p>
        </p:txBody>
      </p:sp>
      <p:sp>
        <p:nvSpPr>
          <p:cNvPr id="18436" name="Rectangle 2"/>
          <p:cNvSpPr>
            <a:spLocks noGrp="1" noChangeArrowheads="1"/>
          </p:cNvSpPr>
          <p:nvPr>
            <p:ph type="title"/>
          </p:nvPr>
        </p:nvSpPr>
        <p:spPr>
          <a:xfrm>
            <a:off x="1" y="1"/>
            <a:ext cx="4495800" cy="533400"/>
          </a:xfrm>
          <a:solidFill>
            <a:schemeClr val="accent1">
              <a:lumMod val="75000"/>
            </a:schemeClr>
          </a:solidFill>
        </p:spPr>
        <p:txBody>
          <a:bodyPr>
            <a:normAutofit fontScale="90000"/>
          </a:bodyPr>
          <a:lstStyle/>
          <a:p>
            <a:pPr eaLnBrk="1" hangingPunct="1"/>
            <a:r>
              <a:rPr lang="en-US" dirty="0" smtClean="0">
                <a:solidFill>
                  <a:schemeClr val="bg1"/>
                </a:solidFill>
              </a:rPr>
              <a:t>Program Components</a:t>
            </a:r>
          </a:p>
        </p:txBody>
      </p:sp>
      <p:graphicFrame>
        <p:nvGraphicFramePr>
          <p:cNvPr id="891152" name="Group 272"/>
          <p:cNvGraphicFramePr>
            <a:graphicFrameLocks noGrp="1"/>
          </p:cNvGraphicFramePr>
          <p:nvPr>
            <p:ph idx="1"/>
          </p:nvPr>
        </p:nvGraphicFramePr>
        <p:xfrm>
          <a:off x="76200" y="5394960"/>
          <a:ext cx="5029200" cy="1426464"/>
        </p:xfrm>
        <a:graphic>
          <a:graphicData uri="http://schemas.openxmlformats.org/drawingml/2006/table">
            <a:tbl>
              <a:tblPr/>
              <a:tblGrid>
                <a:gridCol w="1051024"/>
                <a:gridCol w="1201638"/>
                <a:gridCol w="1124695"/>
                <a:gridCol w="1651843"/>
              </a:tblGrid>
              <a:tr h="264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rgbClr val="000066"/>
                          </a:solidFill>
                          <a:effectLst/>
                          <a:latin typeface="Arial Narrow" pitchFamily="34" charset="0"/>
                        </a:rPr>
                        <a:t>Self Reported</a:t>
                      </a:r>
                    </a:p>
                  </a:txBody>
                  <a:tcPr horzOverflow="overflow">
                    <a:lnL w="12700" cap="flat" cmpd="sng" algn="ctr">
                      <a:solidFill>
                        <a:srgbClr val="000066"/>
                      </a:solidFill>
                      <a:prstDash val="solid"/>
                      <a:round/>
                      <a:headEnd type="none" w="med" len="med"/>
                      <a:tailEnd type="none" w="med" len="med"/>
                    </a:lnL>
                    <a:lnR>
                      <a:noFill/>
                    </a:lnR>
                    <a:lnT w="12700" cap="flat" cmpd="sng" algn="ctr">
                      <a:solidFill>
                        <a:srgbClr val="000066"/>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sng" strike="noStrike" cap="none" normalizeH="0" baseline="0" dirty="0" smtClean="0">
                        <a:ln>
                          <a:noFill/>
                        </a:ln>
                        <a:solidFill>
                          <a:srgbClr val="000066"/>
                        </a:solidFill>
                        <a:effectLst/>
                        <a:latin typeface="Arial Narrow" pitchFamily="34" charset="0"/>
                      </a:endParaRPr>
                    </a:p>
                  </a:txBody>
                  <a:tcPr horzOverflow="overflow">
                    <a:lnL>
                      <a:noFill/>
                    </a:lnL>
                    <a:lnR>
                      <a:noFill/>
                    </a:lnR>
                    <a:lnT w="12700" cap="flat" cmpd="sng" algn="ctr">
                      <a:solidFill>
                        <a:srgbClr val="000066"/>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rgbClr val="000066"/>
                          </a:solidFill>
                          <a:effectLst/>
                          <a:latin typeface="Arial Narrow" pitchFamily="34" charset="0"/>
                        </a:rPr>
                        <a:t>Biometrics</a:t>
                      </a:r>
                    </a:p>
                  </a:txBody>
                  <a:tcPr horzOverflow="overflow">
                    <a:lnL>
                      <a:noFill/>
                    </a:lnL>
                    <a:lnR>
                      <a:noFill/>
                    </a:lnR>
                    <a:lnT w="12700" cap="flat" cmpd="sng" algn="ctr">
                      <a:solidFill>
                        <a:srgbClr val="000066"/>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sng" strike="noStrike" cap="none" normalizeH="0" baseline="0" dirty="0" smtClean="0">
                        <a:ln>
                          <a:noFill/>
                        </a:ln>
                        <a:solidFill>
                          <a:srgbClr val="000066"/>
                        </a:solidFill>
                        <a:effectLst/>
                        <a:latin typeface="Arial Narrow" pitchFamily="34" charset="0"/>
                      </a:endParaRPr>
                    </a:p>
                  </a:txBody>
                  <a:tcPr horzOverflow="overflow">
                    <a:lnL>
                      <a:noFill/>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a:noFill/>
                    </a:lnB>
                    <a:lnTlToBr>
                      <a:noFill/>
                    </a:lnTlToBr>
                    <a:lnBlToTr>
                      <a:noFill/>
                    </a:lnBlToTr>
                    <a:noFill/>
                  </a:tcPr>
                </a:tc>
              </a:tr>
              <a:tr h="441027">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Absenteeism</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Exercise</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Tobacco</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Alcohol</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Stress</a:t>
                      </a:r>
                    </a:p>
                  </a:txBody>
                  <a:tcPr horzOverflow="overflow">
                    <a:lnL w="12700" cap="flat" cmpd="sng" algn="ctr">
                      <a:solidFill>
                        <a:srgbClr val="000066"/>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cap="none" normalizeH="0" baseline="0" dirty="0" smtClean="0">
                          <a:ln>
                            <a:noFill/>
                          </a:ln>
                          <a:solidFill>
                            <a:srgbClr val="000066"/>
                          </a:solidFill>
                          <a:effectLst/>
                          <a:latin typeface="Arial Narrow" pitchFamily="34" charset="0"/>
                        </a:rPr>
                        <a:t>Nutrition</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cap="none" normalizeH="0" baseline="0" dirty="0" smtClean="0">
                          <a:ln>
                            <a:noFill/>
                          </a:ln>
                          <a:solidFill>
                            <a:srgbClr val="000066"/>
                          </a:solidFill>
                          <a:effectLst/>
                          <a:latin typeface="Arial Narrow" pitchFamily="34" charset="0"/>
                        </a:rPr>
                        <a:t>Preventative   Medical Screening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66"/>
                        </a:solidFill>
                        <a:effectLst/>
                        <a:latin typeface="Arial Narrow"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BP</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BMI</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Cardiac</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Thyroid</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Kidney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Bone</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Pancreas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Liver</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66"/>
                          </a:solidFill>
                          <a:effectLst/>
                          <a:latin typeface="Arial Narrow" pitchFamily="34" charset="0"/>
                        </a:rPr>
                        <a:t>Waist Circumference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smtClean="0">
                        <a:ln>
                          <a:noFill/>
                        </a:ln>
                        <a:solidFill>
                          <a:srgbClr val="000066"/>
                        </a:solidFill>
                        <a:effectLst/>
                        <a:latin typeface="Arial Narrow" pitchFamily="34" charset="0"/>
                      </a:endParaRPr>
                    </a:p>
                  </a:txBody>
                  <a:tcPr horzOverflow="overflow">
                    <a:lnL>
                      <a:noFill/>
                    </a:lnL>
                    <a:lnR w="12700" cap="flat" cmpd="sng" algn="ctr">
                      <a:solidFill>
                        <a:srgbClr val="000066"/>
                      </a:solidFill>
                      <a:prstDash val="solid"/>
                      <a:round/>
                      <a:headEnd type="none" w="med" len="med"/>
                      <a:tailEnd type="none" w="med" len="med"/>
                    </a:lnR>
                    <a:lnT>
                      <a:noFill/>
                    </a:lnT>
                    <a:lnB>
                      <a:noFill/>
                    </a:lnB>
                    <a:lnTlToBr>
                      <a:noFill/>
                    </a:lnTlToBr>
                    <a:lnBlToTr>
                      <a:noFill/>
                    </a:lnBlToTr>
                    <a:noFill/>
                  </a:tcPr>
                </a:tc>
              </a:tr>
            </a:tbl>
          </a:graphicData>
        </a:graphic>
      </p:graphicFrame>
      <p:sp>
        <p:nvSpPr>
          <p:cNvPr id="18458" name="Text Box 134"/>
          <p:cNvSpPr txBox="1">
            <a:spLocks noChangeArrowheads="1"/>
          </p:cNvSpPr>
          <p:nvPr/>
        </p:nvSpPr>
        <p:spPr bwMode="auto">
          <a:xfrm>
            <a:off x="76200" y="5064125"/>
            <a:ext cx="5033962" cy="338554"/>
          </a:xfrm>
          <a:prstGeom prst="rect">
            <a:avLst/>
          </a:prstGeom>
          <a:solidFill>
            <a:schemeClr val="accent1">
              <a:lumMod val="50000"/>
            </a:schemeClr>
          </a:solidFill>
          <a:ln w="9525" algn="ctr">
            <a:solidFill>
              <a:srgbClr val="000066"/>
            </a:solidFill>
            <a:miter lim="800000"/>
            <a:headEnd/>
            <a:tailEnd/>
          </a:ln>
        </p:spPr>
        <p:txBody>
          <a:bodyPr wrap="square">
            <a:spAutoFit/>
          </a:bodyPr>
          <a:lstStyle/>
          <a:p>
            <a:r>
              <a:rPr lang="en-US" sz="1600" dirty="0" smtClean="0">
                <a:solidFill>
                  <a:prstClr val="white"/>
                </a:solidFill>
              </a:rPr>
              <a:t>Wellness </a:t>
            </a:r>
            <a:r>
              <a:rPr lang="en-US" sz="1600" dirty="0">
                <a:solidFill>
                  <a:prstClr val="white"/>
                </a:solidFill>
              </a:rPr>
              <a:t>Indicators of </a:t>
            </a:r>
            <a:r>
              <a:rPr lang="en-US" sz="1600" dirty="0" smtClean="0">
                <a:solidFill>
                  <a:prstClr val="white"/>
                </a:solidFill>
              </a:rPr>
              <a:t>Focus </a:t>
            </a:r>
            <a:r>
              <a:rPr lang="en-US" sz="800" i="1" dirty="0" smtClean="0">
                <a:solidFill>
                  <a:prstClr val="white"/>
                </a:solidFill>
              </a:rPr>
              <a:t>(Using Comprehensive Metabolic Panel)</a:t>
            </a:r>
            <a:r>
              <a:rPr lang="en-US" sz="800" dirty="0" smtClean="0">
                <a:solidFill>
                  <a:prstClr val="white"/>
                </a:solidFill>
              </a:rPr>
              <a:t>:</a:t>
            </a:r>
            <a:endParaRPr lang="en-US" sz="800" dirty="0">
              <a:solidFill>
                <a:prstClr val="white"/>
              </a:solidFill>
            </a:endParaRPr>
          </a:p>
        </p:txBody>
      </p:sp>
      <p:sp>
        <p:nvSpPr>
          <p:cNvPr id="18459" name="Text Box 157"/>
          <p:cNvSpPr txBox="1">
            <a:spLocks noChangeArrowheads="1"/>
          </p:cNvSpPr>
          <p:nvPr/>
        </p:nvSpPr>
        <p:spPr bwMode="auto">
          <a:xfrm>
            <a:off x="5257800" y="5064125"/>
            <a:ext cx="3505200" cy="346075"/>
          </a:xfrm>
          <a:prstGeom prst="rect">
            <a:avLst/>
          </a:prstGeom>
          <a:solidFill>
            <a:schemeClr val="accent1">
              <a:lumMod val="50000"/>
            </a:schemeClr>
          </a:solidFill>
          <a:ln w="9525" algn="ctr">
            <a:solidFill>
              <a:srgbClr val="000066"/>
            </a:solidFill>
            <a:miter lim="800000"/>
            <a:headEnd/>
            <a:tailEnd/>
          </a:ln>
        </p:spPr>
        <p:txBody>
          <a:bodyPr>
            <a:spAutoFit/>
          </a:bodyPr>
          <a:lstStyle/>
          <a:p>
            <a:r>
              <a:rPr lang="en-US" sz="1600" dirty="0">
                <a:solidFill>
                  <a:prstClr val="white"/>
                </a:solidFill>
              </a:rPr>
              <a:t>Program Success Factors</a:t>
            </a:r>
          </a:p>
        </p:txBody>
      </p:sp>
      <p:sp>
        <p:nvSpPr>
          <p:cNvPr id="18460" name="Text Box 210"/>
          <p:cNvSpPr txBox="1">
            <a:spLocks noChangeArrowheads="1"/>
          </p:cNvSpPr>
          <p:nvPr/>
        </p:nvSpPr>
        <p:spPr bwMode="auto">
          <a:xfrm>
            <a:off x="76200" y="762000"/>
            <a:ext cx="8763000" cy="1015663"/>
          </a:xfrm>
          <a:prstGeom prst="rect">
            <a:avLst/>
          </a:prstGeom>
          <a:noFill/>
          <a:ln w="9525">
            <a:noFill/>
            <a:miter lim="800000"/>
            <a:headEnd/>
            <a:tailEnd/>
          </a:ln>
        </p:spPr>
        <p:txBody>
          <a:bodyPr>
            <a:spAutoFit/>
          </a:bodyPr>
          <a:lstStyle/>
          <a:p>
            <a:pPr algn="ctr"/>
            <a:r>
              <a:rPr lang="en-US" sz="2000" i="1" dirty="0" smtClean="0">
                <a:solidFill>
                  <a:srgbClr val="000066"/>
                </a:solidFill>
                <a:latin typeface="Arial Black" panose="020B0A04020102020204" pitchFamily="34" charset="0"/>
              </a:rPr>
              <a:t>“OCTANE’s </a:t>
            </a:r>
            <a:r>
              <a:rPr lang="en-US" sz="2000" i="1" dirty="0" smtClean="0">
                <a:solidFill>
                  <a:srgbClr val="000066"/>
                </a:solidFill>
              </a:rPr>
              <a:t>establishes communication between </a:t>
            </a:r>
            <a:r>
              <a:rPr lang="en-US" sz="2000" i="1" dirty="0">
                <a:solidFill>
                  <a:srgbClr val="000066"/>
                </a:solidFill>
              </a:rPr>
              <a:t>your </a:t>
            </a:r>
            <a:r>
              <a:rPr lang="en-US" sz="2000" i="1" dirty="0" smtClean="0">
                <a:solidFill>
                  <a:srgbClr val="000066"/>
                </a:solidFill>
              </a:rPr>
              <a:t>members and their health give them a clear picture of their wellness baseline while matching realistic goals to meet their </a:t>
            </a:r>
            <a:r>
              <a:rPr lang="en-US" sz="2000" i="1" dirty="0">
                <a:solidFill>
                  <a:srgbClr val="000066"/>
                </a:solidFill>
              </a:rPr>
              <a:t>individual </a:t>
            </a:r>
            <a:r>
              <a:rPr lang="en-US" sz="2000" i="1" dirty="0" smtClean="0">
                <a:solidFill>
                  <a:srgbClr val="000066"/>
                </a:solidFill>
              </a:rPr>
              <a:t>needs”. </a:t>
            </a:r>
            <a:endParaRPr lang="en-US" sz="2000" i="1" dirty="0">
              <a:solidFill>
                <a:srgbClr val="000066"/>
              </a:solidFill>
            </a:endParaRPr>
          </a:p>
        </p:txBody>
      </p:sp>
      <p:grpSp>
        <p:nvGrpSpPr>
          <p:cNvPr id="2" name="Group 208"/>
          <p:cNvGrpSpPr>
            <a:grpSpLocks/>
          </p:cNvGrpSpPr>
          <p:nvPr/>
        </p:nvGrpSpPr>
        <p:grpSpPr bwMode="auto">
          <a:xfrm>
            <a:off x="76200" y="1752600"/>
            <a:ext cx="8686800" cy="3276600"/>
            <a:chOff x="96" y="1416"/>
            <a:chExt cx="5568" cy="1752"/>
          </a:xfrm>
        </p:grpSpPr>
        <p:sp>
          <p:nvSpPr>
            <p:cNvPr id="18462" name="Rectangle 106"/>
            <p:cNvSpPr>
              <a:spLocks noChangeArrowheads="1"/>
            </p:cNvSpPr>
            <p:nvPr/>
          </p:nvSpPr>
          <p:spPr bwMode="auto">
            <a:xfrm>
              <a:off x="96" y="1440"/>
              <a:ext cx="5568" cy="1728"/>
            </a:xfrm>
            <a:prstGeom prst="rect">
              <a:avLst/>
            </a:prstGeom>
            <a:solidFill>
              <a:schemeClr val="accent1"/>
            </a:solidFill>
            <a:ln w="9525" algn="ctr">
              <a:solidFill>
                <a:schemeClr val="tx1"/>
              </a:solidFill>
              <a:miter lim="800000"/>
              <a:headEnd/>
              <a:tailEnd/>
            </a:ln>
          </p:spPr>
          <p:txBody>
            <a:bodyPr anchor="ctr">
              <a:spAutoFit/>
            </a:bodyPr>
            <a:lstStyle/>
            <a:p>
              <a:endParaRPr lang="en-US">
                <a:solidFill>
                  <a:prstClr val="black"/>
                </a:solidFill>
              </a:endParaRPr>
            </a:p>
          </p:txBody>
        </p:sp>
        <p:sp>
          <p:nvSpPr>
            <p:cNvPr id="18463" name="Text Box 105"/>
            <p:cNvSpPr txBox="1">
              <a:spLocks noChangeArrowheads="1"/>
            </p:cNvSpPr>
            <p:nvPr/>
          </p:nvSpPr>
          <p:spPr bwMode="auto">
            <a:xfrm>
              <a:off x="144" y="1416"/>
              <a:ext cx="3504" cy="231"/>
            </a:xfrm>
            <a:prstGeom prst="rect">
              <a:avLst/>
            </a:prstGeom>
            <a:noFill/>
            <a:ln w="9525" algn="ctr">
              <a:noFill/>
              <a:miter lim="800000"/>
              <a:headEnd/>
              <a:tailEnd/>
            </a:ln>
          </p:spPr>
          <p:txBody>
            <a:bodyPr>
              <a:spAutoFit/>
            </a:bodyPr>
            <a:lstStyle/>
            <a:p>
              <a:r>
                <a:rPr lang="en-US" u="sng" dirty="0" smtClean="0">
                  <a:solidFill>
                    <a:srgbClr val="000066"/>
                  </a:solidFill>
                </a:rPr>
                <a:t>OCTANE’s Process of Communication</a:t>
              </a:r>
              <a:endParaRPr lang="en-US" u="sng" dirty="0">
                <a:solidFill>
                  <a:srgbClr val="000066"/>
                </a:solidFill>
              </a:endParaRPr>
            </a:p>
          </p:txBody>
        </p:sp>
        <p:sp>
          <p:nvSpPr>
            <p:cNvPr id="41" name="AutoShape 164"/>
            <p:cNvSpPr>
              <a:spLocks noChangeArrowheads="1"/>
            </p:cNvSpPr>
            <p:nvPr/>
          </p:nvSpPr>
          <p:spPr bwMode="auto">
            <a:xfrm>
              <a:off x="4416" y="1579"/>
              <a:ext cx="1152" cy="432"/>
            </a:xfrm>
            <a:prstGeom prst="chevron">
              <a:avLst>
                <a:gd name="adj" fmla="val 59259"/>
              </a:avLst>
            </a:prstGeom>
            <a:solidFill>
              <a:schemeClr val="accent1">
                <a:lumMod val="50000"/>
              </a:schemeClr>
            </a:solidFill>
            <a:ln w="9525" algn="ctr">
              <a:noFill/>
              <a:miter lim="800000"/>
              <a:headEnd/>
              <a:tailEnd/>
            </a:ln>
          </p:spPr>
          <p:txBody>
            <a:bodyPr anchor="ctr">
              <a:spAutoFit/>
            </a:bodyPr>
            <a:lstStyle/>
            <a:p>
              <a:pPr>
                <a:defRPr/>
              </a:pPr>
              <a:endParaRPr lang="en-US">
                <a:solidFill>
                  <a:prstClr val="black"/>
                </a:solidFill>
              </a:endParaRPr>
            </a:p>
          </p:txBody>
        </p:sp>
        <p:sp>
          <p:nvSpPr>
            <p:cNvPr id="42" name="AutoShape 166"/>
            <p:cNvSpPr>
              <a:spLocks noChangeArrowheads="1"/>
            </p:cNvSpPr>
            <p:nvPr/>
          </p:nvSpPr>
          <p:spPr bwMode="auto">
            <a:xfrm>
              <a:off x="192" y="1595"/>
              <a:ext cx="1440" cy="432"/>
            </a:xfrm>
            <a:prstGeom prst="chevron">
              <a:avLst>
                <a:gd name="adj" fmla="val 63426"/>
              </a:avLst>
            </a:prstGeom>
            <a:solidFill>
              <a:schemeClr val="accent1">
                <a:lumMod val="50000"/>
              </a:schemeClr>
            </a:solidFill>
            <a:ln w="9525" algn="ctr">
              <a:noFill/>
              <a:miter lim="800000"/>
              <a:headEnd/>
              <a:tailEnd/>
            </a:ln>
          </p:spPr>
          <p:txBody>
            <a:bodyPr anchor="ctr">
              <a:spAutoFit/>
            </a:bodyPr>
            <a:lstStyle/>
            <a:p>
              <a:pPr>
                <a:defRPr/>
              </a:pPr>
              <a:endParaRPr lang="en-US">
                <a:solidFill>
                  <a:prstClr val="black"/>
                </a:solidFill>
              </a:endParaRPr>
            </a:p>
          </p:txBody>
        </p:sp>
        <p:sp>
          <p:nvSpPr>
            <p:cNvPr id="43" name="AutoShape 167"/>
            <p:cNvSpPr>
              <a:spLocks noChangeArrowheads="1"/>
            </p:cNvSpPr>
            <p:nvPr/>
          </p:nvSpPr>
          <p:spPr bwMode="auto">
            <a:xfrm>
              <a:off x="1440" y="1579"/>
              <a:ext cx="3168" cy="432"/>
            </a:xfrm>
            <a:prstGeom prst="chevron">
              <a:avLst>
                <a:gd name="adj" fmla="val 58090"/>
              </a:avLst>
            </a:prstGeom>
            <a:solidFill>
              <a:schemeClr val="accent1">
                <a:lumMod val="50000"/>
              </a:schemeClr>
            </a:solidFill>
            <a:ln w="9525" algn="ctr">
              <a:noFill/>
              <a:miter lim="800000"/>
              <a:headEnd/>
              <a:tailEnd/>
            </a:ln>
          </p:spPr>
          <p:txBody>
            <a:bodyPr anchor="ctr">
              <a:spAutoFit/>
            </a:bodyPr>
            <a:lstStyle/>
            <a:p>
              <a:pPr>
                <a:defRPr/>
              </a:pPr>
              <a:endParaRPr lang="en-US">
                <a:solidFill>
                  <a:prstClr val="black"/>
                </a:solidFill>
              </a:endParaRPr>
            </a:p>
          </p:txBody>
        </p:sp>
        <p:sp>
          <p:nvSpPr>
            <p:cNvPr id="44" name="Text Box 168"/>
            <p:cNvSpPr txBox="1">
              <a:spLocks noChangeArrowheads="1"/>
            </p:cNvSpPr>
            <p:nvPr/>
          </p:nvSpPr>
          <p:spPr bwMode="auto">
            <a:xfrm>
              <a:off x="528" y="1620"/>
              <a:ext cx="912" cy="313"/>
            </a:xfrm>
            <a:prstGeom prst="rect">
              <a:avLst/>
            </a:prstGeom>
            <a:noFill/>
            <a:ln w="9525" algn="ctr">
              <a:noFill/>
              <a:miter lim="800000"/>
              <a:headEnd/>
              <a:tailEnd/>
            </a:ln>
          </p:spPr>
          <p:txBody>
            <a:bodyPr>
              <a:spAutoFit/>
            </a:bodyPr>
            <a:lstStyle/>
            <a:p>
              <a:pPr>
                <a:spcBef>
                  <a:spcPct val="0"/>
                </a:spcBef>
                <a:defRPr/>
              </a:pPr>
              <a:r>
                <a:rPr lang="en-US" sz="1600" dirty="0">
                  <a:solidFill>
                    <a:prstClr val="white"/>
                  </a:solidFill>
                </a:rPr>
                <a:t>Program </a:t>
              </a:r>
              <a:r>
                <a:rPr lang="en-US" sz="1600" dirty="0" smtClean="0">
                  <a:solidFill>
                    <a:prstClr val="white"/>
                  </a:solidFill>
                </a:rPr>
                <a:t>Initiation</a:t>
              </a:r>
              <a:endParaRPr lang="en-US" sz="1600" dirty="0">
                <a:solidFill>
                  <a:prstClr val="white"/>
                </a:solidFill>
              </a:endParaRPr>
            </a:p>
          </p:txBody>
        </p:sp>
        <p:sp>
          <p:nvSpPr>
            <p:cNvPr id="45" name="Text Box 169"/>
            <p:cNvSpPr txBox="1">
              <a:spLocks noChangeArrowheads="1"/>
            </p:cNvSpPr>
            <p:nvPr/>
          </p:nvSpPr>
          <p:spPr bwMode="auto">
            <a:xfrm>
              <a:off x="1728" y="1618"/>
              <a:ext cx="2736" cy="313"/>
            </a:xfrm>
            <a:prstGeom prst="rect">
              <a:avLst/>
            </a:prstGeom>
            <a:noFill/>
            <a:ln w="9525" algn="ctr">
              <a:noFill/>
              <a:miter lim="800000"/>
              <a:headEnd/>
              <a:tailEnd/>
            </a:ln>
          </p:spPr>
          <p:txBody>
            <a:bodyPr>
              <a:spAutoFit/>
            </a:bodyPr>
            <a:lstStyle/>
            <a:p>
              <a:pPr>
                <a:spcBef>
                  <a:spcPct val="0"/>
                </a:spcBef>
                <a:defRPr/>
              </a:pPr>
              <a:r>
                <a:rPr lang="en-US" sz="1600" dirty="0" smtClean="0">
                  <a:solidFill>
                    <a:prstClr val="white"/>
                  </a:solidFill>
                </a:rPr>
                <a:t>On-Site Education 2X Annually </a:t>
              </a:r>
              <a:endParaRPr lang="en-US" sz="1600" dirty="0">
                <a:solidFill>
                  <a:prstClr val="white"/>
                </a:solidFill>
              </a:endParaRPr>
            </a:p>
            <a:p>
              <a:pPr>
                <a:spcBef>
                  <a:spcPct val="0"/>
                </a:spcBef>
                <a:defRPr/>
              </a:pPr>
              <a:r>
                <a:rPr lang="en-US" sz="1600" dirty="0">
                  <a:solidFill>
                    <a:prstClr val="white"/>
                  </a:solidFill>
                </a:rPr>
                <a:t>and Remote Support</a:t>
              </a:r>
            </a:p>
          </p:txBody>
        </p:sp>
        <p:sp>
          <p:nvSpPr>
            <p:cNvPr id="46" name="Text Box 171"/>
            <p:cNvSpPr txBox="1">
              <a:spLocks noChangeArrowheads="1"/>
            </p:cNvSpPr>
            <p:nvPr/>
          </p:nvSpPr>
          <p:spPr bwMode="auto">
            <a:xfrm>
              <a:off x="4656" y="1620"/>
              <a:ext cx="912" cy="368"/>
            </a:xfrm>
            <a:prstGeom prst="rect">
              <a:avLst/>
            </a:prstGeom>
            <a:noFill/>
            <a:ln w="9525" algn="ctr">
              <a:noFill/>
              <a:miter lim="800000"/>
              <a:headEnd/>
              <a:tailEnd/>
            </a:ln>
          </p:spPr>
          <p:txBody>
            <a:bodyPr>
              <a:spAutoFit/>
            </a:bodyPr>
            <a:lstStyle/>
            <a:p>
              <a:pPr>
                <a:defRPr/>
              </a:pPr>
              <a:r>
                <a:rPr lang="en-US" sz="1600" dirty="0">
                  <a:solidFill>
                    <a:prstClr val="white"/>
                  </a:solidFill>
                </a:rPr>
                <a:t>Program Maintenance</a:t>
              </a:r>
            </a:p>
          </p:txBody>
        </p:sp>
        <p:sp>
          <p:nvSpPr>
            <p:cNvPr id="18470" name="Rectangle 173"/>
            <p:cNvSpPr>
              <a:spLocks noChangeArrowheads="1"/>
            </p:cNvSpPr>
            <p:nvPr/>
          </p:nvSpPr>
          <p:spPr bwMode="auto">
            <a:xfrm>
              <a:off x="192" y="2027"/>
              <a:ext cx="5328" cy="558"/>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ln w="9525" algn="ctr">
              <a:solidFill>
                <a:schemeClr val="bg2"/>
              </a:solidFill>
              <a:miter lim="800000"/>
              <a:headEnd/>
              <a:tailEnd/>
            </a:ln>
          </p:spPr>
          <p:txBody>
            <a:bodyPr anchor="ctr"/>
            <a:lstStyle/>
            <a:p>
              <a:endParaRPr lang="en-US" sz="2000" dirty="0">
                <a:solidFill>
                  <a:prstClr val="white"/>
                </a:solidFill>
              </a:endParaRPr>
            </a:p>
          </p:txBody>
        </p:sp>
        <p:sp>
          <p:nvSpPr>
            <p:cNvPr id="18471" name="Line 174"/>
            <p:cNvSpPr>
              <a:spLocks noChangeShapeType="1"/>
            </p:cNvSpPr>
            <p:nvPr/>
          </p:nvSpPr>
          <p:spPr bwMode="auto">
            <a:xfrm>
              <a:off x="3456" y="2153"/>
              <a:ext cx="0" cy="432"/>
            </a:xfrm>
            <a:prstGeom prst="line">
              <a:avLst/>
            </a:prstGeom>
            <a:noFill/>
            <a:ln w="25400">
              <a:solidFill>
                <a:schemeClr val="hlink"/>
              </a:solidFill>
              <a:prstDash val="sysDot"/>
              <a:round/>
              <a:headEnd/>
              <a:tailEnd/>
            </a:ln>
          </p:spPr>
          <p:txBody>
            <a:bodyPr>
              <a:spAutoFit/>
            </a:bodyPr>
            <a:lstStyle/>
            <a:p>
              <a:endParaRPr lang="en-US">
                <a:solidFill>
                  <a:prstClr val="black"/>
                </a:solidFill>
              </a:endParaRPr>
            </a:p>
          </p:txBody>
        </p:sp>
        <p:sp>
          <p:nvSpPr>
            <p:cNvPr id="18472" name="Text Box 176"/>
            <p:cNvSpPr txBox="1">
              <a:spLocks noChangeArrowheads="1"/>
            </p:cNvSpPr>
            <p:nvPr/>
          </p:nvSpPr>
          <p:spPr bwMode="auto">
            <a:xfrm>
              <a:off x="780" y="2075"/>
              <a:ext cx="635" cy="444"/>
            </a:xfrm>
            <a:prstGeom prst="rect">
              <a:avLst/>
            </a:prstGeom>
            <a:noFill/>
            <a:ln w="9525" algn="ctr">
              <a:noFill/>
              <a:miter lim="800000"/>
              <a:headEnd/>
              <a:tailEnd/>
            </a:ln>
          </p:spPr>
          <p:txBody>
            <a:bodyPr wrap="square">
              <a:spAutoFit/>
            </a:bodyPr>
            <a:lstStyle/>
            <a:p>
              <a:pPr>
                <a:spcBef>
                  <a:spcPct val="0"/>
                </a:spcBef>
              </a:pPr>
              <a:r>
                <a:rPr lang="en-US" sz="1200" dirty="0" smtClean="0">
                  <a:solidFill>
                    <a:prstClr val="white"/>
                  </a:solidFill>
                </a:rPr>
                <a:t>Establish Web Portal &amp; On-site Biometrics</a:t>
              </a:r>
              <a:endParaRPr lang="en-US" sz="1200" dirty="0">
                <a:solidFill>
                  <a:prstClr val="white"/>
                </a:solidFill>
              </a:endParaRPr>
            </a:p>
          </p:txBody>
        </p:sp>
        <p:sp>
          <p:nvSpPr>
            <p:cNvPr id="18473" name="Line 177"/>
            <p:cNvSpPr>
              <a:spLocks noChangeShapeType="1"/>
            </p:cNvSpPr>
            <p:nvPr/>
          </p:nvSpPr>
          <p:spPr bwMode="auto">
            <a:xfrm>
              <a:off x="816" y="2153"/>
              <a:ext cx="0" cy="432"/>
            </a:xfrm>
            <a:prstGeom prst="line">
              <a:avLst/>
            </a:prstGeom>
            <a:noFill/>
            <a:ln w="25400">
              <a:solidFill>
                <a:schemeClr val="hlink"/>
              </a:solidFill>
              <a:prstDash val="sysDot"/>
              <a:round/>
              <a:headEnd/>
              <a:tailEnd/>
            </a:ln>
          </p:spPr>
          <p:txBody>
            <a:bodyPr>
              <a:spAutoFit/>
            </a:bodyPr>
            <a:lstStyle/>
            <a:p>
              <a:endParaRPr lang="en-US">
                <a:solidFill>
                  <a:prstClr val="black"/>
                </a:solidFill>
              </a:endParaRPr>
            </a:p>
          </p:txBody>
        </p:sp>
        <p:sp>
          <p:nvSpPr>
            <p:cNvPr id="18474" name="Text Box 178"/>
            <p:cNvSpPr txBox="1">
              <a:spLocks noChangeArrowheads="1"/>
            </p:cNvSpPr>
            <p:nvPr/>
          </p:nvSpPr>
          <p:spPr bwMode="auto">
            <a:xfrm>
              <a:off x="1418" y="2109"/>
              <a:ext cx="672" cy="407"/>
            </a:xfrm>
            <a:prstGeom prst="rect">
              <a:avLst/>
            </a:prstGeom>
            <a:noFill/>
            <a:ln w="9525">
              <a:noFill/>
              <a:miter lim="800000"/>
              <a:headEnd/>
              <a:tailEnd/>
            </a:ln>
          </p:spPr>
          <p:txBody>
            <a:bodyPr>
              <a:spAutoFit/>
            </a:bodyPr>
            <a:lstStyle/>
            <a:p>
              <a:r>
                <a:rPr lang="en-US" sz="1200" dirty="0" err="1">
                  <a:solidFill>
                    <a:prstClr val="white"/>
                  </a:solidFill>
                </a:rPr>
                <a:t>Baselining</a:t>
              </a:r>
              <a:r>
                <a:rPr lang="en-US" sz="1200" dirty="0">
                  <a:solidFill>
                    <a:prstClr val="white"/>
                  </a:solidFill>
                </a:rPr>
                <a:t> of Wellness Indicators</a:t>
              </a:r>
            </a:p>
          </p:txBody>
        </p:sp>
        <p:sp>
          <p:nvSpPr>
            <p:cNvPr id="18475" name="Text Box 179"/>
            <p:cNvSpPr txBox="1">
              <a:spLocks noChangeArrowheads="1"/>
            </p:cNvSpPr>
            <p:nvPr/>
          </p:nvSpPr>
          <p:spPr bwMode="auto">
            <a:xfrm>
              <a:off x="4052" y="2109"/>
              <a:ext cx="768" cy="444"/>
            </a:xfrm>
            <a:prstGeom prst="rect">
              <a:avLst/>
            </a:prstGeom>
            <a:noFill/>
            <a:ln w="9525">
              <a:noFill/>
              <a:miter lim="800000"/>
              <a:headEnd/>
              <a:tailEnd/>
            </a:ln>
          </p:spPr>
          <p:txBody>
            <a:bodyPr>
              <a:spAutoFit/>
            </a:bodyPr>
            <a:lstStyle/>
            <a:p>
              <a:r>
                <a:rPr lang="en-US" sz="1200" dirty="0">
                  <a:solidFill>
                    <a:prstClr val="white"/>
                  </a:solidFill>
                </a:rPr>
                <a:t>Physician </a:t>
              </a:r>
              <a:endParaRPr lang="en-US" sz="1200" dirty="0" smtClean="0">
                <a:solidFill>
                  <a:prstClr val="white"/>
                </a:solidFill>
              </a:endParaRPr>
            </a:p>
            <a:p>
              <a:r>
                <a:rPr lang="en-US" sz="1200" dirty="0" smtClean="0">
                  <a:solidFill>
                    <a:prstClr val="white"/>
                  </a:solidFill>
                </a:rPr>
                <a:t>Coordination for at-risk Members</a:t>
              </a:r>
              <a:endParaRPr lang="en-US" sz="1200" dirty="0">
                <a:solidFill>
                  <a:prstClr val="white"/>
                </a:solidFill>
              </a:endParaRPr>
            </a:p>
          </p:txBody>
        </p:sp>
        <p:sp>
          <p:nvSpPr>
            <p:cNvPr id="18476" name="Line 180"/>
            <p:cNvSpPr>
              <a:spLocks noChangeShapeType="1"/>
            </p:cNvSpPr>
            <p:nvPr/>
          </p:nvSpPr>
          <p:spPr bwMode="auto">
            <a:xfrm>
              <a:off x="1440" y="2153"/>
              <a:ext cx="0" cy="432"/>
            </a:xfrm>
            <a:prstGeom prst="line">
              <a:avLst/>
            </a:prstGeom>
            <a:noFill/>
            <a:ln w="25400">
              <a:solidFill>
                <a:schemeClr val="hlink"/>
              </a:solidFill>
              <a:prstDash val="sysDot"/>
              <a:round/>
              <a:headEnd/>
              <a:tailEnd/>
            </a:ln>
          </p:spPr>
          <p:txBody>
            <a:bodyPr>
              <a:spAutoFit/>
            </a:bodyPr>
            <a:lstStyle/>
            <a:p>
              <a:endParaRPr lang="en-US">
                <a:solidFill>
                  <a:prstClr val="black"/>
                </a:solidFill>
              </a:endParaRPr>
            </a:p>
          </p:txBody>
        </p:sp>
        <p:sp>
          <p:nvSpPr>
            <p:cNvPr id="18477" name="Text Box 181"/>
            <p:cNvSpPr txBox="1">
              <a:spLocks noChangeArrowheads="1"/>
            </p:cNvSpPr>
            <p:nvPr/>
          </p:nvSpPr>
          <p:spPr bwMode="auto">
            <a:xfrm>
              <a:off x="3431" y="2115"/>
              <a:ext cx="768" cy="444"/>
            </a:xfrm>
            <a:prstGeom prst="rect">
              <a:avLst/>
            </a:prstGeom>
            <a:noFill/>
            <a:ln w="9525">
              <a:noFill/>
              <a:miter lim="800000"/>
              <a:headEnd/>
              <a:tailEnd/>
            </a:ln>
          </p:spPr>
          <p:txBody>
            <a:bodyPr>
              <a:spAutoFit/>
            </a:bodyPr>
            <a:lstStyle/>
            <a:p>
              <a:r>
                <a:rPr lang="en-US" sz="1200" dirty="0">
                  <a:solidFill>
                    <a:prstClr val="white"/>
                  </a:solidFill>
                </a:rPr>
                <a:t>Remote Support by </a:t>
              </a:r>
              <a:r>
                <a:rPr lang="en-US" sz="1200" dirty="0" smtClean="0">
                  <a:solidFill>
                    <a:prstClr val="white"/>
                  </a:solidFill>
                </a:rPr>
                <a:t>Wellness Coordinator</a:t>
              </a:r>
              <a:endParaRPr lang="en-US" sz="1200" dirty="0">
                <a:solidFill>
                  <a:prstClr val="white"/>
                </a:solidFill>
              </a:endParaRPr>
            </a:p>
          </p:txBody>
        </p:sp>
        <p:sp>
          <p:nvSpPr>
            <p:cNvPr id="18478" name="Text Box 182"/>
            <p:cNvSpPr txBox="1">
              <a:spLocks noChangeArrowheads="1"/>
            </p:cNvSpPr>
            <p:nvPr/>
          </p:nvSpPr>
          <p:spPr bwMode="auto">
            <a:xfrm>
              <a:off x="192" y="2068"/>
              <a:ext cx="672" cy="444"/>
            </a:xfrm>
            <a:prstGeom prst="rect">
              <a:avLst/>
            </a:prstGeom>
            <a:noFill/>
            <a:ln w="9525">
              <a:noFill/>
              <a:miter lim="800000"/>
              <a:headEnd/>
              <a:tailEnd/>
            </a:ln>
          </p:spPr>
          <p:txBody>
            <a:bodyPr>
              <a:spAutoFit/>
            </a:bodyPr>
            <a:lstStyle/>
            <a:p>
              <a:r>
                <a:rPr lang="en-US" sz="1200" dirty="0" smtClean="0">
                  <a:solidFill>
                    <a:prstClr val="white"/>
                  </a:solidFill>
                </a:rPr>
                <a:t>Member Information Materials Distributed </a:t>
              </a:r>
              <a:endParaRPr lang="en-US" sz="1200" dirty="0">
                <a:solidFill>
                  <a:prstClr val="white"/>
                </a:solidFill>
              </a:endParaRPr>
            </a:p>
          </p:txBody>
        </p:sp>
        <p:sp>
          <p:nvSpPr>
            <p:cNvPr id="18480" name="Text Box 184"/>
            <p:cNvSpPr txBox="1">
              <a:spLocks noChangeArrowheads="1"/>
            </p:cNvSpPr>
            <p:nvPr/>
          </p:nvSpPr>
          <p:spPr bwMode="auto">
            <a:xfrm>
              <a:off x="4752" y="2115"/>
              <a:ext cx="768" cy="523"/>
            </a:xfrm>
            <a:prstGeom prst="rect">
              <a:avLst/>
            </a:prstGeom>
            <a:noFill/>
            <a:ln w="9525">
              <a:noFill/>
              <a:miter lim="800000"/>
              <a:headEnd/>
              <a:tailEnd/>
            </a:ln>
          </p:spPr>
          <p:txBody>
            <a:bodyPr>
              <a:spAutoFit/>
            </a:bodyPr>
            <a:lstStyle/>
            <a:p>
              <a:pPr>
                <a:spcBef>
                  <a:spcPct val="0"/>
                </a:spcBef>
              </a:pPr>
              <a:r>
                <a:rPr lang="en-US" sz="1200" dirty="0">
                  <a:solidFill>
                    <a:prstClr val="white"/>
                  </a:solidFill>
                </a:rPr>
                <a:t>Customer Annual Planning Reevaluation</a:t>
              </a:r>
            </a:p>
          </p:txBody>
        </p:sp>
        <p:sp>
          <p:nvSpPr>
            <p:cNvPr id="18481" name="Text Box 185"/>
            <p:cNvSpPr txBox="1">
              <a:spLocks noChangeArrowheads="1"/>
            </p:cNvSpPr>
            <p:nvPr/>
          </p:nvSpPr>
          <p:spPr bwMode="auto">
            <a:xfrm>
              <a:off x="2016" y="2109"/>
              <a:ext cx="672" cy="346"/>
            </a:xfrm>
            <a:prstGeom prst="rect">
              <a:avLst/>
            </a:prstGeom>
            <a:noFill/>
            <a:ln w="9525">
              <a:noFill/>
              <a:miter lim="800000"/>
              <a:headEnd/>
              <a:tailEnd/>
            </a:ln>
          </p:spPr>
          <p:txBody>
            <a:bodyPr>
              <a:spAutoFit/>
            </a:bodyPr>
            <a:lstStyle/>
            <a:p>
              <a:pPr>
                <a:spcBef>
                  <a:spcPct val="0"/>
                </a:spcBef>
              </a:pPr>
              <a:r>
                <a:rPr lang="en-US" sz="1200" dirty="0" smtClean="0">
                  <a:solidFill>
                    <a:prstClr val="white"/>
                  </a:solidFill>
                </a:rPr>
                <a:t>Distribution of Member Results</a:t>
              </a:r>
              <a:endParaRPr lang="en-US" sz="1200" dirty="0">
                <a:solidFill>
                  <a:prstClr val="white"/>
                </a:solidFill>
              </a:endParaRPr>
            </a:p>
          </p:txBody>
        </p:sp>
        <p:sp>
          <p:nvSpPr>
            <p:cNvPr id="18482" name="Line 186"/>
            <p:cNvSpPr>
              <a:spLocks noChangeShapeType="1"/>
            </p:cNvSpPr>
            <p:nvPr/>
          </p:nvSpPr>
          <p:spPr bwMode="auto">
            <a:xfrm>
              <a:off x="2688" y="2153"/>
              <a:ext cx="0" cy="432"/>
            </a:xfrm>
            <a:prstGeom prst="line">
              <a:avLst/>
            </a:prstGeom>
            <a:noFill/>
            <a:ln w="25400">
              <a:solidFill>
                <a:schemeClr val="hlink"/>
              </a:solidFill>
              <a:prstDash val="sysDot"/>
              <a:round/>
              <a:headEnd/>
              <a:tailEnd/>
            </a:ln>
          </p:spPr>
          <p:txBody>
            <a:bodyPr>
              <a:spAutoFit/>
            </a:bodyPr>
            <a:lstStyle/>
            <a:p>
              <a:endParaRPr lang="en-US">
                <a:solidFill>
                  <a:prstClr val="black"/>
                </a:solidFill>
              </a:endParaRPr>
            </a:p>
          </p:txBody>
        </p:sp>
        <p:sp>
          <p:nvSpPr>
            <p:cNvPr id="18483" name="Line 187"/>
            <p:cNvSpPr>
              <a:spLocks noChangeShapeType="1"/>
            </p:cNvSpPr>
            <p:nvPr/>
          </p:nvSpPr>
          <p:spPr bwMode="auto">
            <a:xfrm>
              <a:off x="2016" y="2153"/>
              <a:ext cx="0" cy="432"/>
            </a:xfrm>
            <a:prstGeom prst="line">
              <a:avLst/>
            </a:prstGeom>
            <a:noFill/>
            <a:ln w="25400">
              <a:solidFill>
                <a:schemeClr val="hlink"/>
              </a:solidFill>
              <a:prstDash val="sysDot"/>
              <a:round/>
              <a:headEnd/>
              <a:tailEnd/>
            </a:ln>
          </p:spPr>
          <p:txBody>
            <a:bodyPr>
              <a:spAutoFit/>
            </a:bodyPr>
            <a:lstStyle/>
            <a:p>
              <a:endParaRPr lang="en-US">
                <a:solidFill>
                  <a:prstClr val="black"/>
                </a:solidFill>
              </a:endParaRPr>
            </a:p>
          </p:txBody>
        </p:sp>
        <p:sp>
          <p:nvSpPr>
            <p:cNvPr id="18484" name="Line 188"/>
            <p:cNvSpPr>
              <a:spLocks noChangeShapeType="1"/>
            </p:cNvSpPr>
            <p:nvPr/>
          </p:nvSpPr>
          <p:spPr bwMode="auto">
            <a:xfrm>
              <a:off x="4080" y="2153"/>
              <a:ext cx="0" cy="432"/>
            </a:xfrm>
            <a:prstGeom prst="line">
              <a:avLst/>
            </a:prstGeom>
            <a:noFill/>
            <a:ln w="25400">
              <a:solidFill>
                <a:schemeClr val="hlink"/>
              </a:solidFill>
              <a:prstDash val="sysDot"/>
              <a:round/>
              <a:headEnd/>
              <a:tailEnd/>
            </a:ln>
          </p:spPr>
          <p:txBody>
            <a:bodyPr>
              <a:spAutoFit/>
            </a:bodyPr>
            <a:lstStyle/>
            <a:p>
              <a:endParaRPr lang="en-US">
                <a:solidFill>
                  <a:prstClr val="black"/>
                </a:solidFill>
              </a:endParaRPr>
            </a:p>
          </p:txBody>
        </p:sp>
        <p:sp>
          <p:nvSpPr>
            <p:cNvPr id="18485" name="Line 189"/>
            <p:cNvSpPr>
              <a:spLocks noChangeShapeType="1"/>
            </p:cNvSpPr>
            <p:nvPr/>
          </p:nvSpPr>
          <p:spPr bwMode="auto">
            <a:xfrm>
              <a:off x="4752" y="2153"/>
              <a:ext cx="0" cy="432"/>
            </a:xfrm>
            <a:prstGeom prst="line">
              <a:avLst/>
            </a:prstGeom>
            <a:noFill/>
            <a:ln w="25400">
              <a:solidFill>
                <a:schemeClr val="hlink"/>
              </a:solidFill>
              <a:prstDash val="sysDot"/>
              <a:round/>
              <a:headEnd/>
              <a:tailEnd/>
            </a:ln>
          </p:spPr>
          <p:txBody>
            <a:bodyPr>
              <a:spAutoFit/>
            </a:bodyPr>
            <a:lstStyle/>
            <a:p>
              <a:endParaRPr lang="en-US">
                <a:solidFill>
                  <a:prstClr val="black"/>
                </a:solidFill>
              </a:endParaRPr>
            </a:p>
          </p:txBody>
        </p:sp>
        <p:sp>
          <p:nvSpPr>
            <p:cNvPr id="18486" name="Rectangle 203"/>
            <p:cNvSpPr>
              <a:spLocks noChangeArrowheads="1"/>
            </p:cNvSpPr>
            <p:nvPr/>
          </p:nvSpPr>
          <p:spPr bwMode="auto">
            <a:xfrm>
              <a:off x="192" y="2625"/>
              <a:ext cx="5328" cy="144"/>
            </a:xfrm>
            <a:prstGeom prst="rect">
              <a:avLst/>
            </a:prstGeom>
            <a:solidFill>
              <a:schemeClr val="hlink"/>
            </a:solidFill>
            <a:ln w="19050" algn="ctr">
              <a:noFill/>
              <a:miter lim="800000"/>
              <a:headEnd/>
              <a:tailEnd/>
            </a:ln>
          </p:spPr>
          <p:txBody>
            <a:bodyPr wrap="none" anchor="ctr"/>
            <a:lstStyle/>
            <a:p>
              <a:r>
                <a:rPr lang="en-US" sz="1400" dirty="0">
                  <a:solidFill>
                    <a:prstClr val="white"/>
                  </a:solidFill>
                </a:rPr>
                <a:t>Accountability and Support</a:t>
              </a:r>
            </a:p>
          </p:txBody>
        </p:sp>
        <p:sp>
          <p:nvSpPr>
            <p:cNvPr id="18487" name="Rectangle 205"/>
            <p:cNvSpPr>
              <a:spLocks noChangeArrowheads="1"/>
            </p:cNvSpPr>
            <p:nvPr/>
          </p:nvSpPr>
          <p:spPr bwMode="auto">
            <a:xfrm>
              <a:off x="192" y="2809"/>
              <a:ext cx="5328" cy="144"/>
            </a:xfrm>
            <a:prstGeom prst="rect">
              <a:avLst/>
            </a:prstGeom>
            <a:solidFill>
              <a:schemeClr val="hlink"/>
            </a:solidFill>
            <a:ln w="19050" algn="ctr">
              <a:noFill/>
              <a:miter lim="800000"/>
              <a:headEnd/>
              <a:tailEnd/>
            </a:ln>
          </p:spPr>
          <p:txBody>
            <a:bodyPr wrap="none" anchor="ctr"/>
            <a:lstStyle/>
            <a:p>
              <a:r>
                <a:rPr lang="en-US" sz="1400" dirty="0">
                  <a:solidFill>
                    <a:prstClr val="white"/>
                  </a:solidFill>
                </a:rPr>
                <a:t>Metrics Based Performance Improvement</a:t>
              </a:r>
            </a:p>
          </p:txBody>
        </p:sp>
        <p:sp>
          <p:nvSpPr>
            <p:cNvPr id="18488" name="Rectangle 206"/>
            <p:cNvSpPr>
              <a:spLocks noChangeArrowheads="1"/>
            </p:cNvSpPr>
            <p:nvPr/>
          </p:nvSpPr>
          <p:spPr bwMode="auto">
            <a:xfrm>
              <a:off x="192" y="2993"/>
              <a:ext cx="5328" cy="144"/>
            </a:xfrm>
            <a:prstGeom prst="rect">
              <a:avLst/>
            </a:prstGeom>
            <a:solidFill>
              <a:schemeClr val="hlink"/>
            </a:solidFill>
            <a:ln w="19050" algn="ctr">
              <a:noFill/>
              <a:miter lim="800000"/>
              <a:headEnd/>
              <a:tailEnd/>
            </a:ln>
          </p:spPr>
          <p:txBody>
            <a:bodyPr wrap="none" anchor="ctr"/>
            <a:lstStyle/>
            <a:p>
              <a:r>
                <a:rPr lang="en-US" sz="1400" dirty="0">
                  <a:solidFill>
                    <a:prstClr val="white"/>
                  </a:solidFill>
                </a:rPr>
                <a:t>Customer Service</a:t>
              </a:r>
            </a:p>
          </p:txBody>
        </p:sp>
        <p:sp>
          <p:nvSpPr>
            <p:cNvPr id="18489" name="Line 172"/>
            <p:cNvSpPr>
              <a:spLocks noChangeShapeType="1"/>
            </p:cNvSpPr>
            <p:nvPr/>
          </p:nvSpPr>
          <p:spPr bwMode="auto">
            <a:xfrm flipV="1">
              <a:off x="1968" y="2777"/>
              <a:ext cx="0" cy="96"/>
            </a:xfrm>
            <a:prstGeom prst="line">
              <a:avLst/>
            </a:prstGeom>
            <a:noFill/>
            <a:ln w="9525">
              <a:noFill/>
              <a:round/>
              <a:headEnd/>
              <a:tailEnd type="triangle" w="med" len="med"/>
            </a:ln>
          </p:spPr>
          <p:txBody>
            <a:bodyPr>
              <a:spAutoFit/>
            </a:bodyPr>
            <a:lstStyle/>
            <a:p>
              <a:endParaRPr lang="en-US">
                <a:solidFill>
                  <a:prstClr val="black"/>
                </a:solidFill>
              </a:endParaRPr>
            </a:p>
          </p:txBody>
        </p:sp>
      </p:grpSp>
      <p:pic>
        <p:nvPicPr>
          <p:cNvPr id="38" name="Picture 2" descr="C:\Users\Jhodges\AppData\Local\Microsoft\Windows\Temporary Internet Files\Content.Outlook\LNPM3RM4\OCTANE WELLNESS.jpg"/>
          <p:cNvPicPr>
            <a:picLocks noChangeAspect="1" noChangeArrowheads="1"/>
          </p:cNvPicPr>
          <p:nvPr/>
        </p:nvPicPr>
        <p:blipFill>
          <a:blip r:embed="rId3" cstate="print"/>
          <a:srcRect/>
          <a:stretch>
            <a:fillRect/>
          </a:stretch>
        </p:blipFill>
        <p:spPr bwMode="auto">
          <a:xfrm>
            <a:off x="6858000" y="76200"/>
            <a:ext cx="1752600" cy="751454"/>
          </a:xfrm>
          <a:prstGeom prst="rect">
            <a:avLst/>
          </a:prstGeom>
          <a:noFill/>
          <a:ln>
            <a:noFill/>
          </a:ln>
          <a:effectLst/>
        </p:spPr>
      </p:pic>
      <p:sp>
        <p:nvSpPr>
          <p:cNvPr id="47" name="Text Box 179"/>
          <p:cNvSpPr txBox="1">
            <a:spLocks noChangeArrowheads="1"/>
          </p:cNvSpPr>
          <p:nvPr/>
        </p:nvSpPr>
        <p:spPr bwMode="auto">
          <a:xfrm>
            <a:off x="4191000" y="3048000"/>
            <a:ext cx="1198179" cy="830997"/>
          </a:xfrm>
          <a:prstGeom prst="rect">
            <a:avLst/>
          </a:prstGeom>
          <a:noFill/>
          <a:ln w="9525">
            <a:noFill/>
            <a:miter lim="800000"/>
            <a:headEnd/>
            <a:tailEnd/>
          </a:ln>
        </p:spPr>
        <p:txBody>
          <a:bodyPr>
            <a:spAutoFit/>
          </a:bodyPr>
          <a:lstStyle/>
          <a:p>
            <a:r>
              <a:rPr lang="en-US" sz="1200" dirty="0" smtClean="0">
                <a:solidFill>
                  <a:prstClr val="white"/>
                </a:solidFill>
              </a:rPr>
              <a:t>Executive Analysis Provided &amp; Reviewed</a:t>
            </a:r>
            <a:endParaRPr lang="en-US" sz="1200" dirty="0">
              <a:solidFill>
                <a:prstClr val="white"/>
              </a:solidFill>
            </a:endParaRPr>
          </a:p>
        </p:txBody>
      </p:sp>
    </p:spTree>
    <p:extLst>
      <p:ext uri="{BB962C8B-B14F-4D97-AF65-F5344CB8AC3E}">
        <p14:creationId xmlns:p14="http://schemas.microsoft.com/office/powerpoint/2010/main" val="259811818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1"/>
          <p:cNvSpPr>
            <a:spLocks noChangeShapeType="1"/>
          </p:cNvSpPr>
          <p:nvPr/>
        </p:nvSpPr>
        <p:spPr bwMode="auto">
          <a:xfrm>
            <a:off x="9568160" y="2369717"/>
            <a:ext cx="0" cy="536897"/>
          </a:xfrm>
          <a:prstGeom prst="line">
            <a:avLst/>
          </a:prstGeom>
          <a:noFill/>
          <a:ln w="12700">
            <a:solidFill>
              <a:srgbClr val="FFFFFF"/>
            </a:solidFill>
            <a:miter lim="800000"/>
            <a:headEnd/>
            <a:tailEnd/>
          </a:ln>
        </p:spPr>
        <p:txBody>
          <a:bodyPr lIns="0" tIns="0" rIns="0" bIns="0"/>
          <a:lstStyle/>
          <a:p>
            <a:endParaRPr lang="en-US" dirty="0">
              <a:solidFill>
                <a:prstClr val="black"/>
              </a:solidFill>
              <a:latin typeface="Arial" panose="020B0604020202020204" pitchFamily="34" charset="0"/>
              <a:cs typeface="Arial" panose="020B0604020202020204" pitchFamily="34" charset="0"/>
            </a:endParaRPr>
          </a:p>
        </p:txBody>
      </p:sp>
      <p:sp>
        <p:nvSpPr>
          <p:cNvPr id="17411" name="Line 2"/>
          <p:cNvSpPr>
            <a:spLocks noChangeShapeType="1"/>
          </p:cNvSpPr>
          <p:nvPr/>
        </p:nvSpPr>
        <p:spPr bwMode="auto">
          <a:xfrm flipH="1">
            <a:off x="4374431" y="4099843"/>
            <a:ext cx="452065" cy="310307"/>
          </a:xfrm>
          <a:prstGeom prst="line">
            <a:avLst/>
          </a:prstGeom>
          <a:noFill/>
          <a:ln w="12700">
            <a:solidFill>
              <a:srgbClr val="FFFFFF"/>
            </a:solidFill>
            <a:miter lim="800000"/>
            <a:headEnd/>
            <a:tailEnd/>
          </a:ln>
        </p:spPr>
        <p:txBody>
          <a:bodyPr lIns="0" tIns="0" rIns="0" bIns="0"/>
          <a:lstStyle/>
          <a:p>
            <a:endParaRPr lang="en-US" dirty="0">
              <a:solidFill>
                <a:prstClr val="black"/>
              </a:solidFill>
              <a:latin typeface="Arial" panose="020B0604020202020204" pitchFamily="34" charset="0"/>
              <a:cs typeface="Arial" panose="020B0604020202020204" pitchFamily="34" charset="0"/>
            </a:endParaRPr>
          </a:p>
        </p:txBody>
      </p:sp>
      <p:sp>
        <p:nvSpPr>
          <p:cNvPr id="18436" name="Rectangle 3"/>
          <p:cNvSpPr>
            <a:spLocks/>
          </p:cNvSpPr>
          <p:nvPr/>
        </p:nvSpPr>
        <p:spPr bwMode="auto">
          <a:xfrm>
            <a:off x="838201" y="3352800"/>
            <a:ext cx="4190999" cy="2971800"/>
          </a:xfrm>
          <a:prstGeom prst="rect">
            <a:avLst/>
          </a:prstGeom>
          <a:noFill/>
          <a:ln>
            <a:noFill/>
          </a:ln>
          <a:extLst/>
        </p:spPr>
        <p:txBody>
          <a:bodyPr lIns="0" tIns="0" rIns="0" bIns="0"/>
          <a:lstStyle/>
          <a:p>
            <a:pPr marL="241093" indent="-241093">
              <a:lnSpc>
                <a:spcPct val="120000"/>
              </a:lnSpc>
              <a:buFontTx/>
              <a:buAutoNum type="arabicPeriod"/>
              <a:defRPr/>
            </a:pPr>
            <a:r>
              <a:rPr lang="en-US" sz="1300" b="1" dirty="0">
                <a:solidFill>
                  <a:srgbClr val="FE8637">
                    <a:lumMod val="75000"/>
                  </a:srgbClr>
                </a:solidFill>
                <a:latin typeface="Arial" panose="020B0604020202020204" pitchFamily="34" charset="0"/>
                <a:ea typeface="ヒラギノ角ゴ ProN W3" charset="0"/>
                <a:cs typeface="Arial" panose="020B0604020202020204" pitchFamily="34" charset="0"/>
                <a:sym typeface="Myriad Pro" charset="0"/>
              </a:rPr>
              <a:t>Evaluate</a:t>
            </a:r>
          </a:p>
          <a:p>
            <a:pPr marL="228600">
              <a:lnSpc>
                <a:spcPct val="120000"/>
              </a:lnSpc>
              <a:defRPr/>
            </a:pPr>
            <a:r>
              <a:rPr lang="en-US" sz="1200" dirty="0">
                <a:solidFill>
                  <a:srgbClr val="777C84">
                    <a:lumMod val="50000"/>
                  </a:srgbClr>
                </a:solidFill>
                <a:latin typeface="Arial" panose="020B0604020202020204" pitchFamily="34" charset="0"/>
                <a:ea typeface="ヒラギノ角ゴ ProN W3" charset="0"/>
                <a:cs typeface="Arial" panose="020B0604020202020204" pitchFamily="34" charset="0"/>
                <a:sym typeface="Myriad Pro" charset="0"/>
              </a:rPr>
              <a:t>Comprehensive testing and assessment of health risks among total employee population.</a:t>
            </a:r>
          </a:p>
          <a:p>
            <a:pPr>
              <a:lnSpc>
                <a:spcPct val="120000"/>
              </a:lnSpc>
              <a:defRPr/>
            </a:pPr>
            <a:endParaRPr lang="en-US" sz="1300" dirty="0">
              <a:solidFill>
                <a:srgbClr val="787878"/>
              </a:solidFill>
              <a:latin typeface="Arial" panose="020B0604020202020204" pitchFamily="34" charset="0"/>
              <a:ea typeface="ヒラギノ角ゴ ProN W3" charset="0"/>
              <a:cs typeface="Arial" panose="020B0604020202020204" pitchFamily="34" charset="0"/>
              <a:sym typeface="Myriad Pro" charset="0"/>
            </a:endParaRPr>
          </a:p>
          <a:p>
            <a:pPr>
              <a:lnSpc>
                <a:spcPct val="120000"/>
              </a:lnSpc>
              <a:defRPr/>
            </a:pPr>
            <a:r>
              <a:rPr lang="en-US" sz="1300" b="1" dirty="0">
                <a:solidFill>
                  <a:srgbClr val="FE8637">
                    <a:lumMod val="75000"/>
                  </a:srgbClr>
                </a:solidFill>
                <a:latin typeface="Arial" panose="020B0604020202020204" pitchFamily="34" charset="0"/>
                <a:ea typeface="ヒラギノ角ゴ ProN W3" charset="0"/>
                <a:cs typeface="Arial" panose="020B0604020202020204" pitchFamily="34" charset="0"/>
                <a:sym typeface="Myriad Pro Bold" charset="0"/>
              </a:rPr>
              <a:t>2. </a:t>
            </a:r>
            <a:r>
              <a:rPr lang="en-US" sz="1300" b="1" dirty="0">
                <a:solidFill>
                  <a:srgbClr val="FE8637">
                    <a:lumMod val="75000"/>
                  </a:srgbClr>
                </a:solidFill>
                <a:latin typeface="Arial" panose="020B0604020202020204" pitchFamily="34" charset="0"/>
                <a:ea typeface="ヒラギノ角ゴ ProN W3" charset="0"/>
                <a:cs typeface="Arial" panose="020B0604020202020204" pitchFamily="34" charset="0"/>
                <a:sym typeface="Myriad Pro" charset="0"/>
              </a:rPr>
              <a:t>Engage</a:t>
            </a:r>
          </a:p>
          <a:p>
            <a:pPr marL="228600">
              <a:lnSpc>
                <a:spcPct val="120000"/>
              </a:lnSpc>
              <a:defRPr/>
            </a:pPr>
            <a:r>
              <a:rPr lang="en-US" sz="1200" dirty="0">
                <a:solidFill>
                  <a:srgbClr val="777C84">
                    <a:lumMod val="50000"/>
                  </a:srgbClr>
                </a:solidFill>
                <a:latin typeface="Arial" panose="020B0604020202020204" pitchFamily="34" charset="0"/>
                <a:ea typeface="ヒラギノ角ゴ ProN W3" charset="0"/>
                <a:cs typeface="Arial" panose="020B0604020202020204" pitchFamily="34" charset="0"/>
                <a:sym typeface="Myriad Pro" charset="0"/>
              </a:rPr>
              <a:t>Customizable incentive programs designed to create positive behavior change that leads to improved health.</a:t>
            </a:r>
          </a:p>
          <a:p>
            <a:pPr>
              <a:lnSpc>
                <a:spcPct val="120000"/>
              </a:lnSpc>
              <a:defRPr/>
            </a:pPr>
            <a:endParaRPr lang="en-US" sz="1300" dirty="0">
              <a:solidFill>
                <a:srgbClr val="787878"/>
              </a:solidFill>
              <a:latin typeface="Arial" panose="020B0604020202020204" pitchFamily="34" charset="0"/>
              <a:ea typeface="ヒラギノ角ゴ ProN W3" charset="0"/>
              <a:cs typeface="Arial" panose="020B0604020202020204" pitchFamily="34" charset="0"/>
              <a:sym typeface="Myriad Pro" charset="0"/>
            </a:endParaRPr>
          </a:p>
          <a:p>
            <a:pPr>
              <a:lnSpc>
                <a:spcPct val="120000"/>
              </a:lnSpc>
              <a:defRPr/>
            </a:pPr>
            <a:r>
              <a:rPr lang="en-US" sz="1300" b="1" dirty="0">
                <a:solidFill>
                  <a:srgbClr val="FE8637">
                    <a:lumMod val="75000"/>
                  </a:srgbClr>
                </a:solidFill>
                <a:latin typeface="Arial" panose="020B0604020202020204" pitchFamily="34" charset="0"/>
                <a:ea typeface="ヒラギノ角ゴ ProN W3" charset="0"/>
                <a:cs typeface="Arial" panose="020B0604020202020204" pitchFamily="34" charset="0"/>
                <a:sym typeface="Myriad Pro Bold" charset="0"/>
              </a:rPr>
              <a:t>3. </a:t>
            </a:r>
            <a:r>
              <a:rPr lang="en-US" sz="1300" b="1" dirty="0">
                <a:solidFill>
                  <a:srgbClr val="FE8637">
                    <a:lumMod val="75000"/>
                  </a:srgbClr>
                </a:solidFill>
                <a:latin typeface="Arial" panose="020B0604020202020204" pitchFamily="34" charset="0"/>
                <a:ea typeface="ヒラギノ角ゴ ProN W3" charset="0"/>
                <a:cs typeface="Arial" panose="020B0604020202020204" pitchFamily="34" charset="0"/>
                <a:sym typeface="Myriad Pro" charset="0"/>
              </a:rPr>
              <a:t>Manage</a:t>
            </a:r>
          </a:p>
          <a:p>
            <a:pPr marL="228600">
              <a:lnSpc>
                <a:spcPct val="120000"/>
              </a:lnSpc>
              <a:defRPr/>
            </a:pPr>
            <a:r>
              <a:rPr lang="en-US" sz="1200" dirty="0">
                <a:solidFill>
                  <a:srgbClr val="777C84">
                    <a:lumMod val="50000"/>
                  </a:srgbClr>
                </a:solidFill>
                <a:latin typeface="Arial" panose="020B0604020202020204" pitchFamily="34" charset="0"/>
                <a:ea typeface="ヒラギノ角ゴ ProN W3" charset="0"/>
                <a:cs typeface="Arial" panose="020B0604020202020204" pitchFamily="34" charset="0"/>
                <a:sym typeface="Myriad Pro" charset="0"/>
              </a:rPr>
              <a:t>Integrated reporting, tracking and  trend analysis of corporate and individual activities and results.</a:t>
            </a:r>
          </a:p>
        </p:txBody>
      </p:sp>
      <p:sp>
        <p:nvSpPr>
          <p:cNvPr id="17413" name="Rectangle 4"/>
          <p:cNvSpPr>
            <a:spLocks/>
          </p:cNvSpPr>
          <p:nvPr/>
        </p:nvSpPr>
        <p:spPr bwMode="auto">
          <a:xfrm>
            <a:off x="685800" y="2514600"/>
            <a:ext cx="4191000" cy="648295"/>
          </a:xfrm>
          <a:prstGeom prst="rect">
            <a:avLst/>
          </a:prstGeom>
          <a:noFill/>
          <a:ln w="12700">
            <a:noFill/>
            <a:miter lim="800000"/>
            <a:headEnd/>
            <a:tailEnd/>
          </a:ln>
        </p:spPr>
        <p:txBody>
          <a:bodyPr lIns="0" tIns="0" rIns="0" bIns="0"/>
          <a:lstStyle/>
          <a:p>
            <a:r>
              <a:rPr lang="en-US" altLang="en-US" sz="1600" dirty="0">
                <a:solidFill>
                  <a:srgbClr val="777C84">
                    <a:lumMod val="50000"/>
                  </a:srgbClr>
                </a:solidFill>
                <a:latin typeface="Arial" panose="020B0604020202020204" pitchFamily="34" charset="0"/>
                <a:cs typeface="Arial" pitchFamily="34" charset="0"/>
                <a:sym typeface="Myriad Pro" pitchFamily="-84" charset="0"/>
              </a:rPr>
              <a:t>Our Proven Model For Effective Change Includes:</a:t>
            </a:r>
          </a:p>
        </p:txBody>
      </p:sp>
      <p:sp>
        <p:nvSpPr>
          <p:cNvPr id="17414" name="Rectangle 5"/>
          <p:cNvSpPr>
            <a:spLocks/>
          </p:cNvSpPr>
          <p:nvPr/>
        </p:nvSpPr>
        <p:spPr bwMode="auto">
          <a:xfrm>
            <a:off x="457200" y="1574006"/>
            <a:ext cx="8153400" cy="635794"/>
          </a:xfrm>
          <a:prstGeom prst="rect">
            <a:avLst/>
          </a:prstGeom>
          <a:noFill/>
          <a:ln w="12700">
            <a:noFill/>
            <a:miter lim="800000"/>
            <a:headEnd/>
            <a:tailEnd/>
          </a:ln>
        </p:spPr>
        <p:txBody>
          <a:bodyPr lIns="0" tIns="0" rIns="0" bIns="0"/>
          <a:lstStyle/>
          <a:p>
            <a:pPr algn="just"/>
            <a:r>
              <a:rPr lang="en-US" altLang="en-US" sz="1600" b="1" dirty="0" smtClean="0">
                <a:solidFill>
                  <a:srgbClr val="FE8637">
                    <a:lumMod val="75000"/>
                  </a:srgbClr>
                </a:solidFill>
                <a:latin typeface="Arial" panose="020B0604020202020204" pitchFamily="34" charset="0"/>
                <a:cs typeface="Arial" pitchFamily="34" charset="0"/>
                <a:sym typeface="Myriad Pro" pitchFamily="-84" charset="0"/>
              </a:rPr>
              <a:t>Octane’s strategic</a:t>
            </a:r>
            <a:r>
              <a:rPr lang="en-US" altLang="en-US" sz="1600" b="1" dirty="0">
                <a:solidFill>
                  <a:srgbClr val="FE8637">
                    <a:lumMod val="75000"/>
                  </a:srgbClr>
                </a:solidFill>
                <a:latin typeface="Arial" pitchFamily="34" charset="0"/>
                <a:cs typeface="Arial" pitchFamily="34" charset="0"/>
                <a:sym typeface="Myriad Pro" pitchFamily="-84" charset="0"/>
              </a:rPr>
              <a:t>, three-step design helps organizations control healthcare costs, increase employee productivity, reduce absenteeism and create sustainable results.</a:t>
            </a:r>
          </a:p>
        </p:txBody>
      </p:sp>
      <p:sp>
        <p:nvSpPr>
          <p:cNvPr id="17415" name="Rectangle 6"/>
          <p:cNvSpPr>
            <a:spLocks/>
          </p:cNvSpPr>
          <p:nvPr/>
        </p:nvSpPr>
        <p:spPr bwMode="auto">
          <a:xfrm>
            <a:off x="435173" y="933450"/>
            <a:ext cx="7946826" cy="285750"/>
          </a:xfrm>
          <a:prstGeom prst="rect">
            <a:avLst/>
          </a:prstGeom>
          <a:noFill/>
          <a:ln w="12700">
            <a:noFill/>
            <a:miter lim="800000"/>
            <a:headEnd/>
            <a:tailEnd/>
          </a:ln>
        </p:spPr>
        <p:txBody>
          <a:bodyPr lIns="0" tIns="0" rIns="0" bIns="0" anchor="ctr"/>
          <a:lstStyle/>
          <a:p>
            <a:r>
              <a:rPr lang="en-US" altLang="en-US" b="1" dirty="0" smtClean="0">
                <a:solidFill>
                  <a:srgbClr val="777C84">
                    <a:lumMod val="50000"/>
                  </a:srgbClr>
                </a:solidFill>
                <a:latin typeface="Arial Black" panose="020B0A04020102020204" pitchFamily="34" charset="0"/>
                <a:cs typeface="Arial" pitchFamily="34" charset="0"/>
                <a:sym typeface="Myriad Pro" pitchFamily="-84" charset="0"/>
              </a:rPr>
              <a:t>OUR STRATEGIC APPROACH IS TAILORED TO YOUR NEEDS</a:t>
            </a:r>
            <a:r>
              <a:rPr lang="en-US" altLang="en-US" sz="2100" dirty="0" smtClean="0">
                <a:solidFill>
                  <a:srgbClr val="777C84">
                    <a:lumMod val="50000"/>
                  </a:srgbClr>
                </a:solidFill>
                <a:latin typeface="Arial" panose="020B0604020202020204" pitchFamily="34" charset="0"/>
                <a:cs typeface="Arial" pitchFamily="34" charset="0"/>
                <a:sym typeface="Myriad Pro" pitchFamily="-84" charset="0"/>
              </a:rPr>
              <a:t>.</a:t>
            </a:r>
            <a:endParaRPr lang="en-US" altLang="en-US" sz="2100" dirty="0">
              <a:solidFill>
                <a:srgbClr val="777C84">
                  <a:lumMod val="50000"/>
                </a:srgbClr>
              </a:solidFill>
              <a:latin typeface="Arial" pitchFamily="34" charset="0"/>
              <a:cs typeface="Arial" pitchFamily="34" charset="0"/>
              <a:sym typeface="Myriad Pro" pitchFamily="-8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l="19259" t="6686" r="11409" b="13087"/>
          <a:stretch>
            <a:fillRect/>
          </a:stretch>
        </p:blipFill>
        <p:spPr>
          <a:xfrm>
            <a:off x="5486400" y="2286000"/>
            <a:ext cx="2743200" cy="3657600"/>
          </a:xfrm>
          <a:prstGeom prst="rect">
            <a:avLst/>
          </a:prstGeom>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553"/>
            <a:ext cx="2136775" cy="91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0714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6"/>
          <p:cNvSpPr>
            <a:spLocks noChangeAspect="1" noChangeArrowheads="1"/>
          </p:cNvSpPr>
          <p:nvPr/>
        </p:nvSpPr>
        <p:spPr bwMode="auto">
          <a:xfrm>
            <a:off x="1979304" y="2347913"/>
            <a:ext cx="508000" cy="193675"/>
          </a:xfrm>
          <a:prstGeom prst="rect">
            <a:avLst/>
          </a:prstGeom>
          <a:noFill/>
          <a:ln w="9525">
            <a:noFill/>
            <a:miter lim="800000"/>
            <a:headEnd/>
            <a:tailEnd/>
          </a:ln>
        </p:spPr>
        <p:txBody>
          <a:bodyPr lIns="93746" tIns="0" rIns="93746" bIns="46873"/>
          <a:lstStyle/>
          <a:p>
            <a:pPr algn="r" defTabSz="915988" eaLnBrk="0" hangingPunct="0">
              <a:lnSpc>
                <a:spcPct val="90000"/>
              </a:lnSpc>
              <a:spcBef>
                <a:spcPct val="40000"/>
              </a:spcBef>
            </a:pPr>
            <a:r>
              <a:rPr lang="en-US" sz="1000">
                <a:solidFill>
                  <a:prstClr val="black"/>
                </a:solidFill>
              </a:rPr>
              <a:t>High</a:t>
            </a:r>
          </a:p>
          <a:p>
            <a:pPr algn="r" defTabSz="915988" eaLnBrk="0" hangingPunct="0">
              <a:lnSpc>
                <a:spcPct val="90000"/>
              </a:lnSpc>
              <a:spcBef>
                <a:spcPct val="40000"/>
              </a:spcBef>
            </a:pPr>
            <a:endParaRPr lang="en-US" sz="1000">
              <a:solidFill>
                <a:prstClr val="black"/>
              </a:solidFill>
            </a:endParaRPr>
          </a:p>
        </p:txBody>
      </p:sp>
      <p:sp>
        <p:nvSpPr>
          <p:cNvPr id="29700" name="Rectangle 37"/>
          <p:cNvSpPr>
            <a:spLocks noChangeArrowheads="1"/>
          </p:cNvSpPr>
          <p:nvPr/>
        </p:nvSpPr>
        <p:spPr bwMode="auto">
          <a:xfrm>
            <a:off x="2438400" y="2347913"/>
            <a:ext cx="6427787" cy="39465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type="none" w="sm" len="sm"/>
            <a:tailEnd type="none" w="sm" len="sm"/>
          </a:ln>
        </p:spPr>
        <p:txBody>
          <a:bodyPr wrap="none" anchor="ctr"/>
          <a:lstStyle/>
          <a:p>
            <a:pPr eaLnBrk="0" hangingPunct="0">
              <a:lnSpc>
                <a:spcPct val="87000"/>
              </a:lnSpc>
            </a:pPr>
            <a:endParaRPr lang="en-US">
              <a:solidFill>
                <a:prstClr val="black"/>
              </a:solidFill>
            </a:endParaRPr>
          </a:p>
        </p:txBody>
      </p:sp>
      <p:sp>
        <p:nvSpPr>
          <p:cNvPr id="29701" name="Rectangle 38"/>
          <p:cNvSpPr>
            <a:spLocks noChangeAspect="1" noChangeArrowheads="1"/>
          </p:cNvSpPr>
          <p:nvPr/>
        </p:nvSpPr>
        <p:spPr bwMode="auto">
          <a:xfrm>
            <a:off x="863600" y="4648200"/>
            <a:ext cx="1374775" cy="838200"/>
          </a:xfrm>
          <a:prstGeom prst="rect">
            <a:avLst/>
          </a:prstGeom>
          <a:noFill/>
          <a:ln w="9525">
            <a:noFill/>
            <a:miter lim="800000"/>
            <a:headEnd/>
            <a:tailEnd/>
          </a:ln>
        </p:spPr>
        <p:txBody>
          <a:bodyPr lIns="93746" tIns="0" rIns="93746" bIns="46873"/>
          <a:lstStyle/>
          <a:p>
            <a:pPr defTabSz="915988" eaLnBrk="0" hangingPunct="0">
              <a:lnSpc>
                <a:spcPct val="90000"/>
              </a:lnSpc>
              <a:spcBef>
                <a:spcPct val="40000"/>
              </a:spcBef>
            </a:pPr>
            <a:r>
              <a:rPr lang="en-US" sz="1200" b="1" dirty="0">
                <a:solidFill>
                  <a:prstClr val="black"/>
                </a:solidFill>
              </a:rPr>
              <a:t>Severity of Illness/Risk of Negative Health Outcomes</a:t>
            </a:r>
          </a:p>
        </p:txBody>
      </p:sp>
      <p:sp>
        <p:nvSpPr>
          <p:cNvPr id="29702" name="Rectangle 39"/>
          <p:cNvSpPr>
            <a:spLocks noChangeAspect="1" noChangeArrowheads="1"/>
          </p:cNvSpPr>
          <p:nvPr/>
        </p:nvSpPr>
        <p:spPr bwMode="auto">
          <a:xfrm>
            <a:off x="2063750" y="6364288"/>
            <a:ext cx="1212850" cy="184150"/>
          </a:xfrm>
          <a:prstGeom prst="rect">
            <a:avLst/>
          </a:prstGeom>
          <a:noFill/>
          <a:ln w="9525">
            <a:noFill/>
            <a:miter lim="800000"/>
            <a:headEnd/>
            <a:tailEnd/>
          </a:ln>
        </p:spPr>
        <p:txBody>
          <a:bodyPr lIns="93746" tIns="0" rIns="93746" bIns="46873">
            <a:spAutoFit/>
          </a:bodyPr>
          <a:lstStyle/>
          <a:p>
            <a:pPr defTabSz="915988" eaLnBrk="0" hangingPunct="0">
              <a:lnSpc>
                <a:spcPct val="90000"/>
              </a:lnSpc>
              <a:spcBef>
                <a:spcPct val="40000"/>
              </a:spcBef>
            </a:pPr>
            <a:r>
              <a:rPr lang="en-US" sz="1000">
                <a:solidFill>
                  <a:prstClr val="black"/>
                </a:solidFill>
              </a:rPr>
              <a:t>0%</a:t>
            </a:r>
          </a:p>
        </p:txBody>
      </p:sp>
      <p:sp>
        <p:nvSpPr>
          <p:cNvPr id="29703" name="Rectangle 40"/>
          <p:cNvSpPr>
            <a:spLocks noChangeAspect="1" noChangeArrowheads="1"/>
          </p:cNvSpPr>
          <p:nvPr/>
        </p:nvSpPr>
        <p:spPr bwMode="auto">
          <a:xfrm>
            <a:off x="7591425" y="6364288"/>
            <a:ext cx="1212850" cy="184150"/>
          </a:xfrm>
          <a:prstGeom prst="rect">
            <a:avLst/>
          </a:prstGeom>
          <a:noFill/>
          <a:ln w="9525">
            <a:noFill/>
            <a:miter lim="800000"/>
            <a:headEnd/>
            <a:tailEnd/>
          </a:ln>
        </p:spPr>
        <p:txBody>
          <a:bodyPr lIns="93746" tIns="0" rIns="93746" bIns="46873">
            <a:spAutoFit/>
          </a:bodyPr>
          <a:lstStyle/>
          <a:p>
            <a:pPr algn="r" defTabSz="915988" eaLnBrk="0" hangingPunct="0">
              <a:lnSpc>
                <a:spcPct val="90000"/>
              </a:lnSpc>
              <a:spcBef>
                <a:spcPct val="40000"/>
              </a:spcBef>
            </a:pPr>
            <a:r>
              <a:rPr lang="en-US" sz="1000">
                <a:solidFill>
                  <a:prstClr val="black"/>
                </a:solidFill>
              </a:rPr>
              <a:t>100%</a:t>
            </a:r>
          </a:p>
        </p:txBody>
      </p:sp>
      <p:sp>
        <p:nvSpPr>
          <p:cNvPr id="29704" name="Freeform 41"/>
          <p:cNvSpPr>
            <a:spLocks/>
          </p:cNvSpPr>
          <p:nvPr/>
        </p:nvSpPr>
        <p:spPr bwMode="auto">
          <a:xfrm>
            <a:off x="2582863" y="5184775"/>
            <a:ext cx="1000125" cy="544513"/>
          </a:xfrm>
          <a:custGeom>
            <a:avLst/>
            <a:gdLst>
              <a:gd name="T0" fmla="*/ 0 w 846"/>
              <a:gd name="T1" fmla="*/ 633535184 h 468"/>
              <a:gd name="T2" fmla="*/ 368953956 w 846"/>
              <a:gd name="T3" fmla="*/ 552313034 h 468"/>
              <a:gd name="T4" fmla="*/ 586971686 w 846"/>
              <a:gd name="T5" fmla="*/ 292401150 h 468"/>
              <a:gd name="T6" fmla="*/ 804989563 w 846"/>
              <a:gd name="T7" fmla="*/ 81222041 h 468"/>
              <a:gd name="T8" fmla="*/ 1182328578 w 846"/>
              <a:gd name="T9" fmla="*/ 0 h 468"/>
              <a:gd name="T10" fmla="*/ 0 60000 65536"/>
              <a:gd name="T11" fmla="*/ 0 60000 65536"/>
              <a:gd name="T12" fmla="*/ 0 60000 65536"/>
              <a:gd name="T13" fmla="*/ 0 60000 65536"/>
              <a:gd name="T14" fmla="*/ 0 60000 65536"/>
              <a:gd name="T15" fmla="*/ 0 w 846"/>
              <a:gd name="T16" fmla="*/ 0 h 468"/>
              <a:gd name="T17" fmla="*/ 846 w 846"/>
              <a:gd name="T18" fmla="*/ 468 h 468"/>
            </a:gdLst>
            <a:ahLst/>
            <a:cxnLst>
              <a:cxn ang="T10">
                <a:pos x="T0" y="T1"/>
              </a:cxn>
              <a:cxn ang="T11">
                <a:pos x="T2" y="T3"/>
              </a:cxn>
              <a:cxn ang="T12">
                <a:pos x="T4" y="T5"/>
              </a:cxn>
              <a:cxn ang="T13">
                <a:pos x="T6" y="T7"/>
              </a:cxn>
              <a:cxn ang="T14">
                <a:pos x="T8" y="T9"/>
              </a:cxn>
            </a:cxnLst>
            <a:rect l="T15" t="T16" r="T17" b="T18"/>
            <a:pathLst>
              <a:path w="846" h="468">
                <a:moveTo>
                  <a:pt x="0" y="468"/>
                </a:moveTo>
                <a:cubicBezTo>
                  <a:pt x="44" y="458"/>
                  <a:pt x="194" y="450"/>
                  <a:pt x="264" y="408"/>
                </a:cubicBezTo>
                <a:cubicBezTo>
                  <a:pt x="334" y="366"/>
                  <a:pt x="368" y="274"/>
                  <a:pt x="420" y="216"/>
                </a:cubicBezTo>
                <a:cubicBezTo>
                  <a:pt x="472" y="158"/>
                  <a:pt x="505" y="96"/>
                  <a:pt x="576" y="60"/>
                </a:cubicBezTo>
                <a:cubicBezTo>
                  <a:pt x="647" y="24"/>
                  <a:pt x="790" y="12"/>
                  <a:pt x="846" y="0"/>
                </a:cubicBezTo>
              </a:path>
            </a:pathLst>
          </a:custGeom>
          <a:noFill/>
          <a:ln w="38100">
            <a:solidFill>
              <a:srgbClr val="990000"/>
            </a:solidFill>
            <a:round/>
            <a:headEnd type="none" w="sm" len="sm"/>
            <a:tailEnd type="none" w="sm" len="sm"/>
          </a:ln>
        </p:spPr>
        <p:txBody>
          <a:bodyPr wrap="none" anchor="ctr"/>
          <a:lstStyle/>
          <a:p>
            <a:endParaRPr lang="en-US">
              <a:solidFill>
                <a:prstClr val="black"/>
              </a:solidFill>
            </a:endParaRPr>
          </a:p>
        </p:txBody>
      </p:sp>
      <p:sp>
        <p:nvSpPr>
          <p:cNvPr id="29705" name="Freeform 42"/>
          <p:cNvSpPr>
            <a:spLocks/>
          </p:cNvSpPr>
          <p:nvPr/>
        </p:nvSpPr>
        <p:spPr bwMode="auto">
          <a:xfrm>
            <a:off x="3638550" y="4648200"/>
            <a:ext cx="1000125" cy="546100"/>
          </a:xfrm>
          <a:custGeom>
            <a:avLst/>
            <a:gdLst>
              <a:gd name="T0" fmla="*/ 0 w 846"/>
              <a:gd name="T1" fmla="*/ 637233480 h 468"/>
              <a:gd name="T2" fmla="*/ 368953956 w 846"/>
              <a:gd name="T3" fmla="*/ 555536562 h 468"/>
              <a:gd name="T4" fmla="*/ 586971686 w 846"/>
              <a:gd name="T5" fmla="*/ 294107519 h 468"/>
              <a:gd name="T6" fmla="*/ 804989563 w 846"/>
              <a:gd name="T7" fmla="*/ 81696809 h 468"/>
              <a:gd name="T8" fmla="*/ 1182328578 w 846"/>
              <a:gd name="T9" fmla="*/ 0 h 468"/>
              <a:gd name="T10" fmla="*/ 0 60000 65536"/>
              <a:gd name="T11" fmla="*/ 0 60000 65536"/>
              <a:gd name="T12" fmla="*/ 0 60000 65536"/>
              <a:gd name="T13" fmla="*/ 0 60000 65536"/>
              <a:gd name="T14" fmla="*/ 0 60000 65536"/>
              <a:gd name="T15" fmla="*/ 0 w 846"/>
              <a:gd name="T16" fmla="*/ 0 h 468"/>
              <a:gd name="T17" fmla="*/ 846 w 846"/>
              <a:gd name="T18" fmla="*/ 468 h 468"/>
            </a:gdLst>
            <a:ahLst/>
            <a:cxnLst>
              <a:cxn ang="T10">
                <a:pos x="T0" y="T1"/>
              </a:cxn>
              <a:cxn ang="T11">
                <a:pos x="T2" y="T3"/>
              </a:cxn>
              <a:cxn ang="T12">
                <a:pos x="T4" y="T5"/>
              </a:cxn>
              <a:cxn ang="T13">
                <a:pos x="T6" y="T7"/>
              </a:cxn>
              <a:cxn ang="T14">
                <a:pos x="T8" y="T9"/>
              </a:cxn>
            </a:cxnLst>
            <a:rect l="T15" t="T16" r="T17" b="T18"/>
            <a:pathLst>
              <a:path w="846" h="468">
                <a:moveTo>
                  <a:pt x="0" y="468"/>
                </a:moveTo>
                <a:cubicBezTo>
                  <a:pt x="44" y="458"/>
                  <a:pt x="194" y="450"/>
                  <a:pt x="264" y="408"/>
                </a:cubicBezTo>
                <a:cubicBezTo>
                  <a:pt x="334" y="366"/>
                  <a:pt x="368" y="274"/>
                  <a:pt x="420" y="216"/>
                </a:cubicBezTo>
                <a:cubicBezTo>
                  <a:pt x="472" y="158"/>
                  <a:pt x="505" y="96"/>
                  <a:pt x="576" y="60"/>
                </a:cubicBezTo>
                <a:cubicBezTo>
                  <a:pt x="647" y="24"/>
                  <a:pt x="790" y="12"/>
                  <a:pt x="846" y="0"/>
                </a:cubicBezTo>
              </a:path>
            </a:pathLst>
          </a:custGeom>
          <a:noFill/>
          <a:ln w="38100">
            <a:solidFill>
              <a:srgbClr val="990000"/>
            </a:solidFill>
            <a:round/>
            <a:headEnd type="none" w="sm" len="sm"/>
            <a:tailEnd type="none" w="sm" len="sm"/>
          </a:ln>
        </p:spPr>
        <p:txBody>
          <a:bodyPr wrap="none" anchor="ctr"/>
          <a:lstStyle/>
          <a:p>
            <a:endParaRPr lang="en-US">
              <a:solidFill>
                <a:prstClr val="black"/>
              </a:solidFill>
            </a:endParaRPr>
          </a:p>
        </p:txBody>
      </p:sp>
      <p:sp>
        <p:nvSpPr>
          <p:cNvPr id="29706" name="Freeform 44"/>
          <p:cNvSpPr>
            <a:spLocks/>
          </p:cNvSpPr>
          <p:nvPr/>
        </p:nvSpPr>
        <p:spPr bwMode="auto">
          <a:xfrm>
            <a:off x="4638675" y="4027488"/>
            <a:ext cx="1939925" cy="544512"/>
          </a:xfrm>
          <a:custGeom>
            <a:avLst/>
            <a:gdLst>
              <a:gd name="T0" fmla="*/ 0 w 846"/>
              <a:gd name="T1" fmla="*/ 633532857 h 468"/>
              <a:gd name="T2" fmla="*/ 1388140335 w 846"/>
              <a:gd name="T3" fmla="*/ 552310856 h 468"/>
              <a:gd name="T4" fmla="*/ 2147483647 w 846"/>
              <a:gd name="T5" fmla="*/ 292399450 h 468"/>
              <a:gd name="T6" fmla="*/ 2147483647 w 846"/>
              <a:gd name="T7" fmla="*/ 81221892 h 468"/>
              <a:gd name="T8" fmla="*/ 2147483647 w 846"/>
              <a:gd name="T9" fmla="*/ 0 h 468"/>
              <a:gd name="T10" fmla="*/ 0 60000 65536"/>
              <a:gd name="T11" fmla="*/ 0 60000 65536"/>
              <a:gd name="T12" fmla="*/ 0 60000 65536"/>
              <a:gd name="T13" fmla="*/ 0 60000 65536"/>
              <a:gd name="T14" fmla="*/ 0 60000 65536"/>
              <a:gd name="T15" fmla="*/ 0 w 846"/>
              <a:gd name="T16" fmla="*/ 0 h 468"/>
              <a:gd name="T17" fmla="*/ 846 w 846"/>
              <a:gd name="T18" fmla="*/ 468 h 468"/>
            </a:gdLst>
            <a:ahLst/>
            <a:cxnLst>
              <a:cxn ang="T10">
                <a:pos x="T0" y="T1"/>
              </a:cxn>
              <a:cxn ang="T11">
                <a:pos x="T2" y="T3"/>
              </a:cxn>
              <a:cxn ang="T12">
                <a:pos x="T4" y="T5"/>
              </a:cxn>
              <a:cxn ang="T13">
                <a:pos x="T6" y="T7"/>
              </a:cxn>
              <a:cxn ang="T14">
                <a:pos x="T8" y="T9"/>
              </a:cxn>
            </a:cxnLst>
            <a:rect l="T15" t="T16" r="T17" b="T18"/>
            <a:pathLst>
              <a:path w="846" h="468">
                <a:moveTo>
                  <a:pt x="0" y="468"/>
                </a:moveTo>
                <a:cubicBezTo>
                  <a:pt x="44" y="458"/>
                  <a:pt x="194" y="450"/>
                  <a:pt x="264" y="408"/>
                </a:cubicBezTo>
                <a:cubicBezTo>
                  <a:pt x="334" y="366"/>
                  <a:pt x="368" y="274"/>
                  <a:pt x="420" y="216"/>
                </a:cubicBezTo>
                <a:cubicBezTo>
                  <a:pt x="472" y="158"/>
                  <a:pt x="505" y="96"/>
                  <a:pt x="576" y="60"/>
                </a:cubicBezTo>
                <a:cubicBezTo>
                  <a:pt x="647" y="24"/>
                  <a:pt x="790" y="12"/>
                  <a:pt x="846" y="0"/>
                </a:cubicBezTo>
              </a:path>
            </a:pathLst>
          </a:custGeom>
          <a:noFill/>
          <a:ln w="38100">
            <a:solidFill>
              <a:srgbClr val="990000"/>
            </a:solidFill>
            <a:round/>
            <a:headEnd type="none" w="sm" len="sm"/>
            <a:tailEnd type="none" w="sm" len="sm"/>
          </a:ln>
        </p:spPr>
        <p:txBody>
          <a:bodyPr wrap="none" anchor="ctr"/>
          <a:lstStyle/>
          <a:p>
            <a:endParaRPr lang="en-US">
              <a:solidFill>
                <a:prstClr val="black"/>
              </a:solidFill>
            </a:endParaRPr>
          </a:p>
        </p:txBody>
      </p:sp>
      <p:sp>
        <p:nvSpPr>
          <p:cNvPr id="29707" name="Freeform 45"/>
          <p:cNvSpPr>
            <a:spLocks/>
          </p:cNvSpPr>
          <p:nvPr/>
        </p:nvSpPr>
        <p:spPr bwMode="auto">
          <a:xfrm>
            <a:off x="6577013" y="3289300"/>
            <a:ext cx="1001712" cy="546100"/>
          </a:xfrm>
          <a:custGeom>
            <a:avLst/>
            <a:gdLst>
              <a:gd name="T0" fmla="*/ 0 w 846"/>
              <a:gd name="T1" fmla="*/ 637233480 h 468"/>
              <a:gd name="T2" fmla="*/ 370125521 w 846"/>
              <a:gd name="T3" fmla="*/ 555536562 h 468"/>
              <a:gd name="T4" fmla="*/ 588836130 w 846"/>
              <a:gd name="T5" fmla="*/ 294107519 h 468"/>
              <a:gd name="T6" fmla="*/ 807546887 w 846"/>
              <a:gd name="T7" fmla="*/ 81696809 h 468"/>
              <a:gd name="T8" fmla="*/ 1186083796 w 846"/>
              <a:gd name="T9" fmla="*/ 0 h 468"/>
              <a:gd name="T10" fmla="*/ 0 60000 65536"/>
              <a:gd name="T11" fmla="*/ 0 60000 65536"/>
              <a:gd name="T12" fmla="*/ 0 60000 65536"/>
              <a:gd name="T13" fmla="*/ 0 60000 65536"/>
              <a:gd name="T14" fmla="*/ 0 60000 65536"/>
              <a:gd name="T15" fmla="*/ 0 w 846"/>
              <a:gd name="T16" fmla="*/ 0 h 468"/>
              <a:gd name="T17" fmla="*/ 846 w 846"/>
              <a:gd name="T18" fmla="*/ 468 h 468"/>
            </a:gdLst>
            <a:ahLst/>
            <a:cxnLst>
              <a:cxn ang="T10">
                <a:pos x="T0" y="T1"/>
              </a:cxn>
              <a:cxn ang="T11">
                <a:pos x="T2" y="T3"/>
              </a:cxn>
              <a:cxn ang="T12">
                <a:pos x="T4" y="T5"/>
              </a:cxn>
              <a:cxn ang="T13">
                <a:pos x="T6" y="T7"/>
              </a:cxn>
              <a:cxn ang="T14">
                <a:pos x="T8" y="T9"/>
              </a:cxn>
            </a:cxnLst>
            <a:rect l="T15" t="T16" r="T17" b="T18"/>
            <a:pathLst>
              <a:path w="846" h="468">
                <a:moveTo>
                  <a:pt x="0" y="468"/>
                </a:moveTo>
                <a:cubicBezTo>
                  <a:pt x="44" y="458"/>
                  <a:pt x="194" y="450"/>
                  <a:pt x="264" y="408"/>
                </a:cubicBezTo>
                <a:cubicBezTo>
                  <a:pt x="334" y="366"/>
                  <a:pt x="368" y="274"/>
                  <a:pt x="420" y="216"/>
                </a:cubicBezTo>
                <a:cubicBezTo>
                  <a:pt x="472" y="158"/>
                  <a:pt x="505" y="96"/>
                  <a:pt x="576" y="60"/>
                </a:cubicBezTo>
                <a:cubicBezTo>
                  <a:pt x="647" y="24"/>
                  <a:pt x="790" y="12"/>
                  <a:pt x="846" y="0"/>
                </a:cubicBezTo>
              </a:path>
            </a:pathLst>
          </a:custGeom>
          <a:noFill/>
          <a:ln w="38100">
            <a:solidFill>
              <a:srgbClr val="990000"/>
            </a:solidFill>
            <a:round/>
            <a:headEnd type="none" w="sm" len="sm"/>
            <a:tailEnd type="none" w="sm" len="sm"/>
          </a:ln>
        </p:spPr>
        <p:txBody>
          <a:bodyPr wrap="none" anchor="ctr"/>
          <a:lstStyle/>
          <a:p>
            <a:endParaRPr lang="en-US">
              <a:solidFill>
                <a:prstClr val="black"/>
              </a:solidFill>
            </a:endParaRPr>
          </a:p>
        </p:txBody>
      </p:sp>
      <p:sp>
        <p:nvSpPr>
          <p:cNvPr id="29708" name="Freeform 46"/>
          <p:cNvSpPr>
            <a:spLocks/>
          </p:cNvSpPr>
          <p:nvPr/>
        </p:nvSpPr>
        <p:spPr bwMode="auto">
          <a:xfrm>
            <a:off x="7685087" y="2816225"/>
            <a:ext cx="1001713" cy="544513"/>
          </a:xfrm>
          <a:custGeom>
            <a:avLst/>
            <a:gdLst>
              <a:gd name="T0" fmla="*/ 0 w 846"/>
              <a:gd name="T1" fmla="*/ 633535184 h 468"/>
              <a:gd name="T2" fmla="*/ 370125890 w 846"/>
              <a:gd name="T3" fmla="*/ 552313034 h 468"/>
              <a:gd name="T4" fmla="*/ 588836718 w 846"/>
              <a:gd name="T5" fmla="*/ 292401150 h 468"/>
              <a:gd name="T6" fmla="*/ 807547693 w 846"/>
              <a:gd name="T7" fmla="*/ 81222041 h 468"/>
              <a:gd name="T8" fmla="*/ 1186086165 w 846"/>
              <a:gd name="T9" fmla="*/ 0 h 468"/>
              <a:gd name="T10" fmla="*/ 0 60000 65536"/>
              <a:gd name="T11" fmla="*/ 0 60000 65536"/>
              <a:gd name="T12" fmla="*/ 0 60000 65536"/>
              <a:gd name="T13" fmla="*/ 0 60000 65536"/>
              <a:gd name="T14" fmla="*/ 0 60000 65536"/>
              <a:gd name="T15" fmla="*/ 0 w 846"/>
              <a:gd name="T16" fmla="*/ 0 h 468"/>
              <a:gd name="T17" fmla="*/ 846 w 846"/>
              <a:gd name="T18" fmla="*/ 468 h 468"/>
            </a:gdLst>
            <a:ahLst/>
            <a:cxnLst>
              <a:cxn ang="T10">
                <a:pos x="T0" y="T1"/>
              </a:cxn>
              <a:cxn ang="T11">
                <a:pos x="T2" y="T3"/>
              </a:cxn>
              <a:cxn ang="T12">
                <a:pos x="T4" y="T5"/>
              </a:cxn>
              <a:cxn ang="T13">
                <a:pos x="T6" y="T7"/>
              </a:cxn>
              <a:cxn ang="T14">
                <a:pos x="T8" y="T9"/>
              </a:cxn>
            </a:cxnLst>
            <a:rect l="T15" t="T16" r="T17" b="T18"/>
            <a:pathLst>
              <a:path w="846" h="468">
                <a:moveTo>
                  <a:pt x="0" y="468"/>
                </a:moveTo>
                <a:cubicBezTo>
                  <a:pt x="44" y="458"/>
                  <a:pt x="194" y="450"/>
                  <a:pt x="264" y="408"/>
                </a:cubicBezTo>
                <a:cubicBezTo>
                  <a:pt x="334" y="366"/>
                  <a:pt x="368" y="274"/>
                  <a:pt x="420" y="216"/>
                </a:cubicBezTo>
                <a:cubicBezTo>
                  <a:pt x="472" y="158"/>
                  <a:pt x="505" y="96"/>
                  <a:pt x="576" y="60"/>
                </a:cubicBezTo>
                <a:cubicBezTo>
                  <a:pt x="647" y="24"/>
                  <a:pt x="790" y="12"/>
                  <a:pt x="846" y="0"/>
                </a:cubicBezTo>
              </a:path>
            </a:pathLst>
          </a:custGeom>
          <a:noFill/>
          <a:ln w="38100">
            <a:solidFill>
              <a:srgbClr val="990000"/>
            </a:solidFill>
            <a:round/>
            <a:headEnd type="none" w="sm" len="sm"/>
            <a:tailEnd type="none" w="sm" len="sm"/>
          </a:ln>
        </p:spPr>
        <p:txBody>
          <a:bodyPr wrap="none" anchor="ctr"/>
          <a:lstStyle/>
          <a:p>
            <a:endParaRPr lang="en-US">
              <a:solidFill>
                <a:prstClr val="black"/>
              </a:solidFill>
            </a:endParaRPr>
          </a:p>
        </p:txBody>
      </p:sp>
      <p:sp>
        <p:nvSpPr>
          <p:cNvPr id="29709" name="Text Box 47"/>
          <p:cNvSpPr txBox="1">
            <a:spLocks noChangeArrowheads="1"/>
          </p:cNvSpPr>
          <p:nvPr/>
        </p:nvSpPr>
        <p:spPr bwMode="auto">
          <a:xfrm>
            <a:off x="2657475" y="5745162"/>
            <a:ext cx="1146175" cy="655638"/>
          </a:xfrm>
          <a:prstGeom prst="rect">
            <a:avLst/>
          </a:prstGeom>
          <a:noFill/>
          <a:ln w="12700">
            <a:noFill/>
            <a:miter lim="800000"/>
            <a:headEnd type="none" w="sm" len="sm"/>
            <a:tailEnd type="none" w="sm" len="sm"/>
          </a:ln>
        </p:spPr>
        <p:txBody>
          <a:bodyPr/>
          <a:lstStyle/>
          <a:p>
            <a:pPr marL="114300" indent="-114300" eaLnBrk="0" hangingPunct="0">
              <a:lnSpc>
                <a:spcPct val="95000"/>
              </a:lnSpc>
              <a:buClr>
                <a:srgbClr val="003366"/>
              </a:buClr>
              <a:buFont typeface="Wingdings" pitchFamily="2" charset="2"/>
              <a:buChar char="n"/>
            </a:pPr>
            <a:r>
              <a:rPr lang="en-US" sz="1000" dirty="0">
                <a:solidFill>
                  <a:prstClr val="black"/>
                </a:solidFill>
                <a:latin typeface="Book Antiqua" pitchFamily="18" charset="0"/>
              </a:rPr>
              <a:t>Young</a:t>
            </a:r>
          </a:p>
          <a:p>
            <a:pPr marL="114300" indent="-114300" eaLnBrk="0" hangingPunct="0">
              <a:lnSpc>
                <a:spcPct val="95000"/>
              </a:lnSpc>
              <a:buClr>
                <a:srgbClr val="003366"/>
              </a:buClr>
              <a:buFont typeface="Wingdings" pitchFamily="2" charset="2"/>
              <a:buChar char="n"/>
            </a:pPr>
            <a:r>
              <a:rPr lang="en-US" sz="1000" dirty="0">
                <a:solidFill>
                  <a:prstClr val="black"/>
                </a:solidFill>
                <a:latin typeface="Book Antiqua" pitchFamily="18" charset="0"/>
              </a:rPr>
              <a:t>Active</a:t>
            </a:r>
          </a:p>
          <a:p>
            <a:pPr marL="114300" indent="-114300" eaLnBrk="0" hangingPunct="0">
              <a:lnSpc>
                <a:spcPct val="95000"/>
              </a:lnSpc>
              <a:buClr>
                <a:srgbClr val="003366"/>
              </a:buClr>
              <a:buFont typeface="Wingdings" pitchFamily="2" charset="2"/>
              <a:buChar char="n"/>
            </a:pPr>
            <a:r>
              <a:rPr lang="en-US" sz="1000" dirty="0">
                <a:solidFill>
                  <a:prstClr val="black"/>
                </a:solidFill>
                <a:latin typeface="Book Antiqua" pitchFamily="18" charset="0"/>
              </a:rPr>
              <a:t>No History</a:t>
            </a:r>
          </a:p>
        </p:txBody>
      </p:sp>
      <p:sp>
        <p:nvSpPr>
          <p:cNvPr id="29710" name="Text Box 48"/>
          <p:cNvSpPr txBox="1">
            <a:spLocks noChangeArrowheads="1"/>
          </p:cNvSpPr>
          <p:nvPr/>
        </p:nvSpPr>
        <p:spPr bwMode="auto">
          <a:xfrm>
            <a:off x="3730625" y="5257800"/>
            <a:ext cx="1146175" cy="1219200"/>
          </a:xfrm>
          <a:prstGeom prst="rect">
            <a:avLst/>
          </a:prstGeom>
          <a:noFill/>
          <a:ln w="12700">
            <a:noFill/>
            <a:miter lim="800000"/>
            <a:headEnd type="none" w="sm" len="sm"/>
            <a:tailEnd type="none" w="sm" len="sm"/>
          </a:ln>
        </p:spPr>
        <p:txBody>
          <a:bodyPr/>
          <a:lstStyle/>
          <a:p>
            <a:pPr marL="114300" indent="-114300" eaLnBrk="0" hangingPunct="0">
              <a:lnSpc>
                <a:spcPct val="95000"/>
              </a:lnSpc>
              <a:buClr>
                <a:srgbClr val="003366"/>
              </a:buClr>
              <a:buFont typeface="Wingdings" pitchFamily="2" charset="2"/>
              <a:buChar char="n"/>
            </a:pPr>
            <a:r>
              <a:rPr lang="en-US" sz="1000" dirty="0">
                <a:solidFill>
                  <a:prstClr val="black"/>
                </a:solidFill>
                <a:latin typeface="Book Antiqua" pitchFamily="18" charset="0"/>
              </a:rPr>
              <a:t>Young</a:t>
            </a:r>
          </a:p>
          <a:p>
            <a:pPr marL="114300" indent="-114300" eaLnBrk="0" hangingPunct="0">
              <a:lnSpc>
                <a:spcPct val="95000"/>
              </a:lnSpc>
              <a:buClr>
                <a:srgbClr val="003366"/>
              </a:buClr>
              <a:buFont typeface="Wingdings" pitchFamily="2" charset="2"/>
              <a:buChar char="n"/>
            </a:pPr>
            <a:r>
              <a:rPr lang="en-US" sz="1000" dirty="0">
                <a:solidFill>
                  <a:prstClr val="black"/>
                </a:solidFill>
                <a:latin typeface="Book Antiqua" pitchFamily="18" charset="0"/>
              </a:rPr>
              <a:t>History of Heart Disease or other Chronic Conditions</a:t>
            </a:r>
          </a:p>
        </p:txBody>
      </p:sp>
      <p:sp>
        <p:nvSpPr>
          <p:cNvPr id="29711" name="Text Box 50"/>
          <p:cNvSpPr txBox="1">
            <a:spLocks noChangeArrowheads="1"/>
          </p:cNvSpPr>
          <p:nvPr/>
        </p:nvSpPr>
        <p:spPr bwMode="auto">
          <a:xfrm>
            <a:off x="4724399" y="4495800"/>
            <a:ext cx="2047875" cy="838200"/>
          </a:xfrm>
          <a:prstGeom prst="rect">
            <a:avLst/>
          </a:prstGeom>
          <a:noFill/>
          <a:ln w="12700">
            <a:noFill/>
            <a:miter lim="800000"/>
            <a:headEnd type="none" w="sm" len="sm"/>
            <a:tailEnd type="none" w="sm" len="sm"/>
          </a:ln>
        </p:spPr>
        <p:txBody>
          <a:bodyPr/>
          <a:lstStyle/>
          <a:p>
            <a:pPr marL="114300" indent="-114300" eaLnBrk="0" hangingPunct="0">
              <a:lnSpc>
                <a:spcPct val="95000"/>
              </a:lnSpc>
              <a:buClr>
                <a:srgbClr val="003366"/>
              </a:buClr>
              <a:buFont typeface="Wingdings" pitchFamily="2" charset="2"/>
              <a:buChar char="n"/>
            </a:pPr>
            <a:endParaRPr lang="en-US" sz="1000" dirty="0">
              <a:solidFill>
                <a:prstClr val="black"/>
              </a:solidFill>
              <a:latin typeface="Book Antiqua" pitchFamily="18" charset="0"/>
            </a:endParaRPr>
          </a:p>
          <a:p>
            <a:pPr marL="114300" indent="-114300" eaLnBrk="0" hangingPunct="0">
              <a:lnSpc>
                <a:spcPct val="95000"/>
              </a:lnSpc>
              <a:buClr>
                <a:srgbClr val="003366"/>
              </a:buClr>
              <a:buFont typeface="Wingdings" pitchFamily="2" charset="2"/>
              <a:buChar char="n"/>
            </a:pPr>
            <a:r>
              <a:rPr lang="en-US" sz="1000" dirty="0">
                <a:solidFill>
                  <a:prstClr val="black"/>
                </a:solidFill>
                <a:latin typeface="Book Antiqua" pitchFamily="18" charset="0"/>
              </a:rPr>
              <a:t>Elevated Health indicators</a:t>
            </a:r>
          </a:p>
          <a:p>
            <a:pPr marL="114300" indent="-114300" eaLnBrk="0" hangingPunct="0">
              <a:lnSpc>
                <a:spcPct val="95000"/>
              </a:lnSpc>
              <a:buClr>
                <a:srgbClr val="003366"/>
              </a:buClr>
              <a:buFont typeface="Wingdings" pitchFamily="2" charset="2"/>
              <a:buChar char="n"/>
            </a:pPr>
            <a:r>
              <a:rPr lang="en-US" sz="1000" dirty="0">
                <a:solidFill>
                  <a:prstClr val="black"/>
                </a:solidFill>
                <a:latin typeface="Book Antiqua" pitchFamily="18" charset="0"/>
              </a:rPr>
              <a:t>Likely on Medication</a:t>
            </a:r>
          </a:p>
        </p:txBody>
      </p:sp>
      <p:sp>
        <p:nvSpPr>
          <p:cNvPr id="29712" name="Text Box 51"/>
          <p:cNvSpPr txBox="1">
            <a:spLocks noChangeArrowheads="1"/>
          </p:cNvSpPr>
          <p:nvPr/>
        </p:nvSpPr>
        <p:spPr bwMode="auto">
          <a:xfrm>
            <a:off x="6555119" y="3932238"/>
            <a:ext cx="1176337" cy="2239962"/>
          </a:xfrm>
          <a:prstGeom prst="rect">
            <a:avLst/>
          </a:prstGeom>
          <a:noFill/>
          <a:ln w="12700">
            <a:noFill/>
            <a:miter lim="800000"/>
            <a:headEnd type="none" w="sm" len="sm"/>
            <a:tailEnd type="none" w="sm" len="sm"/>
          </a:ln>
        </p:spPr>
        <p:txBody>
          <a:bodyPr/>
          <a:lstStyle/>
          <a:p>
            <a:pPr marL="114300" indent="-114300" eaLnBrk="0" hangingPunct="0">
              <a:lnSpc>
                <a:spcPct val="95000"/>
              </a:lnSpc>
              <a:buClr>
                <a:srgbClr val="003366"/>
              </a:buClr>
              <a:buFont typeface="Wingdings" pitchFamily="2" charset="2"/>
              <a:buChar char="n"/>
            </a:pPr>
            <a:r>
              <a:rPr lang="en-US" sz="1000" dirty="0">
                <a:solidFill>
                  <a:prstClr val="black"/>
                </a:solidFill>
                <a:latin typeface="Book Antiqua" pitchFamily="18" charset="0"/>
              </a:rPr>
              <a:t>Established CV Disease, Diabetes, etc.</a:t>
            </a:r>
          </a:p>
          <a:p>
            <a:pPr marL="114300" indent="-114300" eaLnBrk="0" hangingPunct="0">
              <a:lnSpc>
                <a:spcPct val="95000"/>
              </a:lnSpc>
              <a:buClr>
                <a:srgbClr val="003366"/>
              </a:buClr>
              <a:buFont typeface="Wingdings" pitchFamily="2" charset="2"/>
              <a:buChar char="n"/>
            </a:pPr>
            <a:r>
              <a:rPr lang="en-US" sz="1000" dirty="0">
                <a:solidFill>
                  <a:prstClr val="black"/>
                </a:solidFill>
                <a:latin typeface="Book Antiqua" pitchFamily="18" charset="0"/>
              </a:rPr>
              <a:t>History</a:t>
            </a:r>
          </a:p>
          <a:p>
            <a:pPr marL="114300" indent="-114300" eaLnBrk="0" hangingPunct="0">
              <a:lnSpc>
                <a:spcPct val="95000"/>
              </a:lnSpc>
              <a:buClr>
                <a:srgbClr val="003366"/>
              </a:buClr>
              <a:buFont typeface="Wingdings" pitchFamily="2" charset="2"/>
              <a:buChar char="n"/>
            </a:pPr>
            <a:r>
              <a:rPr lang="en-US" sz="1000" dirty="0">
                <a:solidFill>
                  <a:prstClr val="black"/>
                </a:solidFill>
                <a:latin typeface="Book Antiqua" pitchFamily="18" charset="0"/>
              </a:rPr>
              <a:t>May have had an event</a:t>
            </a:r>
          </a:p>
          <a:p>
            <a:pPr marL="114300" indent="-114300" eaLnBrk="0" hangingPunct="0">
              <a:lnSpc>
                <a:spcPct val="95000"/>
              </a:lnSpc>
              <a:buClr>
                <a:srgbClr val="003366"/>
              </a:buClr>
              <a:buFont typeface="Wingdings" pitchFamily="2" charset="2"/>
              <a:buChar char="n"/>
            </a:pPr>
            <a:r>
              <a:rPr lang="en-US" sz="1000" dirty="0">
                <a:solidFill>
                  <a:prstClr val="black"/>
                </a:solidFill>
                <a:latin typeface="Book Antiqua" pitchFamily="18" charset="0"/>
              </a:rPr>
              <a:t>Significant issues indicating high likelihood of an event</a:t>
            </a:r>
          </a:p>
        </p:txBody>
      </p:sp>
      <p:sp>
        <p:nvSpPr>
          <p:cNvPr id="29713" name="Text Box 52"/>
          <p:cNvSpPr txBox="1">
            <a:spLocks noChangeArrowheads="1"/>
          </p:cNvSpPr>
          <p:nvPr/>
        </p:nvSpPr>
        <p:spPr bwMode="auto">
          <a:xfrm>
            <a:off x="7693025" y="3465513"/>
            <a:ext cx="1146175" cy="1639887"/>
          </a:xfrm>
          <a:prstGeom prst="rect">
            <a:avLst/>
          </a:prstGeom>
          <a:noFill/>
          <a:ln w="12700">
            <a:noFill/>
            <a:miter lim="800000"/>
            <a:headEnd type="none" w="sm" len="sm"/>
            <a:tailEnd type="none" w="sm" len="sm"/>
          </a:ln>
        </p:spPr>
        <p:txBody>
          <a:bodyPr/>
          <a:lstStyle/>
          <a:p>
            <a:pPr marL="114300" indent="-114300" eaLnBrk="0" hangingPunct="0">
              <a:lnSpc>
                <a:spcPct val="95000"/>
              </a:lnSpc>
              <a:buClr>
                <a:srgbClr val="003366"/>
              </a:buClr>
              <a:buFont typeface="Wingdings" pitchFamily="2" charset="2"/>
              <a:buChar char="n"/>
            </a:pPr>
            <a:r>
              <a:rPr lang="en-US" sz="1000" dirty="0">
                <a:solidFill>
                  <a:prstClr val="black"/>
                </a:solidFill>
                <a:latin typeface="Book Antiqua" pitchFamily="18" charset="0"/>
              </a:rPr>
              <a:t>Current or Recent MI or other significant health event</a:t>
            </a:r>
          </a:p>
          <a:p>
            <a:pPr marL="114300" indent="-114300" eaLnBrk="0" hangingPunct="0">
              <a:lnSpc>
                <a:spcPct val="95000"/>
              </a:lnSpc>
              <a:buClr>
                <a:srgbClr val="003366"/>
              </a:buClr>
              <a:buFont typeface="Wingdings" pitchFamily="2" charset="2"/>
              <a:buChar char="n"/>
            </a:pPr>
            <a:r>
              <a:rPr lang="en-US" sz="1000" dirty="0">
                <a:solidFill>
                  <a:prstClr val="black"/>
                </a:solidFill>
                <a:latin typeface="Book Antiqua" pitchFamily="18" charset="0"/>
              </a:rPr>
              <a:t>Restricted from Exercise for any reason</a:t>
            </a:r>
          </a:p>
          <a:p>
            <a:pPr marL="114300" indent="-114300" eaLnBrk="0" hangingPunct="0">
              <a:lnSpc>
                <a:spcPct val="95000"/>
              </a:lnSpc>
              <a:buClr>
                <a:srgbClr val="003366"/>
              </a:buClr>
              <a:buFont typeface="Wingdings" pitchFamily="2" charset="2"/>
              <a:buChar char="n"/>
            </a:pPr>
            <a:endParaRPr lang="en-US" sz="1000" dirty="0">
              <a:solidFill>
                <a:prstClr val="black"/>
              </a:solidFill>
              <a:latin typeface="Book Antiqua" pitchFamily="18" charset="0"/>
            </a:endParaRPr>
          </a:p>
        </p:txBody>
      </p:sp>
      <p:sp>
        <p:nvSpPr>
          <p:cNvPr id="29714" name="Text Box 53"/>
          <p:cNvSpPr txBox="1">
            <a:spLocks noChangeArrowheads="1"/>
          </p:cNvSpPr>
          <p:nvPr/>
        </p:nvSpPr>
        <p:spPr bwMode="auto">
          <a:xfrm>
            <a:off x="2590800" y="4868863"/>
            <a:ext cx="1146175" cy="265112"/>
          </a:xfrm>
          <a:prstGeom prst="rect">
            <a:avLst/>
          </a:prstGeom>
          <a:noFill/>
          <a:ln w="12700">
            <a:noFill/>
            <a:miter lim="800000"/>
            <a:headEnd type="none" w="sm" len="sm"/>
            <a:tailEnd type="none" w="sm" len="sm"/>
          </a:ln>
        </p:spPr>
        <p:txBody>
          <a:bodyPr/>
          <a:lstStyle/>
          <a:p>
            <a:pPr eaLnBrk="0" hangingPunct="0"/>
            <a:r>
              <a:rPr lang="en-US" sz="1200" dirty="0">
                <a:solidFill>
                  <a:srgbClr val="003366"/>
                </a:solidFill>
              </a:rPr>
              <a:t>Healthy</a:t>
            </a:r>
            <a:endParaRPr lang="en-US" sz="1000" dirty="0">
              <a:solidFill>
                <a:srgbClr val="003366"/>
              </a:solidFill>
            </a:endParaRPr>
          </a:p>
        </p:txBody>
      </p:sp>
      <p:sp>
        <p:nvSpPr>
          <p:cNvPr id="29715" name="Text Box 54"/>
          <p:cNvSpPr txBox="1">
            <a:spLocks noChangeArrowheads="1"/>
          </p:cNvSpPr>
          <p:nvPr/>
        </p:nvSpPr>
        <p:spPr bwMode="auto">
          <a:xfrm>
            <a:off x="3656013" y="4262438"/>
            <a:ext cx="1144587" cy="265112"/>
          </a:xfrm>
          <a:prstGeom prst="rect">
            <a:avLst/>
          </a:prstGeom>
          <a:noFill/>
          <a:ln w="12700">
            <a:noFill/>
            <a:miter lim="800000"/>
            <a:headEnd type="none" w="sm" len="sm"/>
            <a:tailEnd type="none" w="sm" len="sm"/>
          </a:ln>
        </p:spPr>
        <p:txBody>
          <a:bodyPr/>
          <a:lstStyle/>
          <a:p>
            <a:pPr eaLnBrk="0" hangingPunct="0"/>
            <a:r>
              <a:rPr lang="en-US" sz="1200" dirty="0">
                <a:solidFill>
                  <a:srgbClr val="003366"/>
                </a:solidFill>
              </a:rPr>
              <a:t>Low Risk</a:t>
            </a:r>
            <a:endParaRPr lang="en-US" sz="1000" dirty="0">
              <a:solidFill>
                <a:srgbClr val="003366"/>
              </a:solidFill>
            </a:endParaRPr>
          </a:p>
        </p:txBody>
      </p:sp>
      <p:sp>
        <p:nvSpPr>
          <p:cNvPr id="29716" name="Text Box 56"/>
          <p:cNvSpPr txBox="1">
            <a:spLocks noChangeArrowheads="1"/>
          </p:cNvSpPr>
          <p:nvPr/>
        </p:nvSpPr>
        <p:spPr bwMode="auto">
          <a:xfrm>
            <a:off x="5254625" y="3429000"/>
            <a:ext cx="1146175" cy="620713"/>
          </a:xfrm>
          <a:prstGeom prst="rect">
            <a:avLst/>
          </a:prstGeom>
          <a:noFill/>
          <a:ln w="12700">
            <a:noFill/>
            <a:miter lim="800000"/>
            <a:headEnd type="none" w="sm" len="sm"/>
            <a:tailEnd type="none" w="sm" len="sm"/>
          </a:ln>
        </p:spPr>
        <p:txBody>
          <a:bodyPr/>
          <a:lstStyle/>
          <a:p>
            <a:pPr eaLnBrk="0" hangingPunct="0"/>
            <a:r>
              <a:rPr lang="en-US" sz="1200" dirty="0">
                <a:solidFill>
                  <a:srgbClr val="003366"/>
                </a:solidFill>
              </a:rPr>
              <a:t>Moderate</a:t>
            </a:r>
          </a:p>
          <a:p>
            <a:pPr eaLnBrk="0" hangingPunct="0"/>
            <a:r>
              <a:rPr lang="en-US" sz="1200" dirty="0">
                <a:solidFill>
                  <a:srgbClr val="003366"/>
                </a:solidFill>
              </a:rPr>
              <a:t>Risk</a:t>
            </a:r>
            <a:endParaRPr lang="en-US" sz="1000" dirty="0">
              <a:solidFill>
                <a:srgbClr val="003366"/>
              </a:solidFill>
            </a:endParaRPr>
          </a:p>
        </p:txBody>
      </p:sp>
      <p:sp>
        <p:nvSpPr>
          <p:cNvPr id="29717" name="Text Box 57"/>
          <p:cNvSpPr txBox="1">
            <a:spLocks noChangeArrowheads="1"/>
          </p:cNvSpPr>
          <p:nvPr/>
        </p:nvSpPr>
        <p:spPr bwMode="auto">
          <a:xfrm>
            <a:off x="6702425" y="2743200"/>
            <a:ext cx="1146175" cy="265113"/>
          </a:xfrm>
          <a:prstGeom prst="rect">
            <a:avLst/>
          </a:prstGeom>
          <a:noFill/>
          <a:ln w="12700">
            <a:noFill/>
            <a:miter lim="800000"/>
            <a:headEnd type="none" w="sm" len="sm"/>
            <a:tailEnd type="none" w="sm" len="sm"/>
          </a:ln>
        </p:spPr>
        <p:txBody>
          <a:bodyPr/>
          <a:lstStyle/>
          <a:p>
            <a:pPr eaLnBrk="0" hangingPunct="0"/>
            <a:r>
              <a:rPr lang="en-US" sz="1200" dirty="0">
                <a:solidFill>
                  <a:srgbClr val="003366"/>
                </a:solidFill>
              </a:rPr>
              <a:t>Very            High             Risk</a:t>
            </a:r>
            <a:endParaRPr lang="en-US" sz="1000" dirty="0">
              <a:solidFill>
                <a:srgbClr val="003366"/>
              </a:solidFill>
            </a:endParaRPr>
          </a:p>
        </p:txBody>
      </p:sp>
      <p:sp>
        <p:nvSpPr>
          <p:cNvPr id="29718" name="Text Box 58"/>
          <p:cNvSpPr txBox="1">
            <a:spLocks noChangeArrowheads="1"/>
          </p:cNvSpPr>
          <p:nvPr/>
        </p:nvSpPr>
        <p:spPr bwMode="auto">
          <a:xfrm>
            <a:off x="7661275" y="2347913"/>
            <a:ext cx="1330325" cy="265112"/>
          </a:xfrm>
          <a:prstGeom prst="rect">
            <a:avLst/>
          </a:prstGeom>
          <a:noFill/>
          <a:ln w="12700">
            <a:noFill/>
            <a:miter lim="800000"/>
            <a:headEnd type="none" w="sm" len="sm"/>
            <a:tailEnd type="none" w="sm" len="sm"/>
          </a:ln>
        </p:spPr>
        <p:txBody>
          <a:bodyPr/>
          <a:lstStyle/>
          <a:p>
            <a:pPr eaLnBrk="0" hangingPunct="0"/>
            <a:r>
              <a:rPr lang="en-US" sz="1200" dirty="0">
                <a:solidFill>
                  <a:srgbClr val="003366"/>
                </a:solidFill>
              </a:rPr>
              <a:t>Acute Care/ Current Event</a:t>
            </a:r>
            <a:endParaRPr lang="en-US" sz="1000" dirty="0">
              <a:solidFill>
                <a:srgbClr val="003366"/>
              </a:solidFill>
            </a:endParaRPr>
          </a:p>
        </p:txBody>
      </p:sp>
      <p:sp>
        <p:nvSpPr>
          <p:cNvPr id="29719" name="Line 59"/>
          <p:cNvSpPr>
            <a:spLocks noChangeShapeType="1"/>
          </p:cNvSpPr>
          <p:nvPr/>
        </p:nvSpPr>
        <p:spPr bwMode="auto">
          <a:xfrm>
            <a:off x="3074988" y="6456363"/>
            <a:ext cx="4978400" cy="0"/>
          </a:xfrm>
          <a:prstGeom prst="line">
            <a:avLst/>
          </a:prstGeom>
          <a:noFill/>
          <a:ln w="38100">
            <a:solidFill>
              <a:srgbClr val="FF9933"/>
            </a:solidFill>
            <a:round/>
            <a:headEnd/>
            <a:tailEnd type="stealth" w="med" len="med"/>
          </a:ln>
        </p:spPr>
        <p:txBody>
          <a:bodyPr/>
          <a:lstStyle/>
          <a:p>
            <a:endParaRPr lang="en-US">
              <a:solidFill>
                <a:prstClr val="black"/>
              </a:solidFill>
            </a:endParaRPr>
          </a:p>
        </p:txBody>
      </p:sp>
      <p:sp>
        <p:nvSpPr>
          <p:cNvPr id="29720" name="Line 60"/>
          <p:cNvSpPr>
            <a:spLocks noChangeShapeType="1"/>
          </p:cNvSpPr>
          <p:nvPr/>
        </p:nvSpPr>
        <p:spPr bwMode="auto">
          <a:xfrm rot="-5400000">
            <a:off x="524360" y="4285457"/>
            <a:ext cx="3417887" cy="0"/>
          </a:xfrm>
          <a:prstGeom prst="line">
            <a:avLst/>
          </a:prstGeom>
          <a:noFill/>
          <a:ln w="38100">
            <a:solidFill>
              <a:srgbClr val="FF9933"/>
            </a:solidFill>
            <a:round/>
            <a:headEnd/>
            <a:tailEnd type="stealth" w="med" len="med"/>
          </a:ln>
        </p:spPr>
        <p:txBody>
          <a:bodyPr/>
          <a:lstStyle/>
          <a:p>
            <a:endParaRPr lang="en-US">
              <a:solidFill>
                <a:prstClr val="black"/>
              </a:solidFill>
            </a:endParaRPr>
          </a:p>
        </p:txBody>
      </p:sp>
      <p:sp>
        <p:nvSpPr>
          <p:cNvPr id="29721" name="Rectangle 61"/>
          <p:cNvSpPr>
            <a:spLocks noChangeArrowheads="1"/>
          </p:cNvSpPr>
          <p:nvPr/>
        </p:nvSpPr>
        <p:spPr bwMode="auto">
          <a:xfrm>
            <a:off x="2025342" y="5994400"/>
            <a:ext cx="415925" cy="228600"/>
          </a:xfrm>
          <a:prstGeom prst="rect">
            <a:avLst/>
          </a:prstGeom>
          <a:noFill/>
          <a:ln w="12700">
            <a:noFill/>
            <a:miter lim="800000"/>
            <a:headEnd type="none" w="sm" len="sm"/>
            <a:tailEnd type="none" w="sm" len="sm"/>
          </a:ln>
        </p:spPr>
        <p:txBody>
          <a:bodyPr wrap="none">
            <a:spAutoFit/>
          </a:bodyPr>
          <a:lstStyle/>
          <a:p>
            <a:pPr eaLnBrk="0" hangingPunct="0">
              <a:lnSpc>
                <a:spcPct val="90000"/>
              </a:lnSpc>
              <a:spcBef>
                <a:spcPct val="40000"/>
              </a:spcBef>
            </a:pPr>
            <a:r>
              <a:rPr lang="en-US" sz="1000">
                <a:solidFill>
                  <a:prstClr val="black"/>
                </a:solidFill>
              </a:rPr>
              <a:t>Low</a:t>
            </a:r>
          </a:p>
        </p:txBody>
      </p:sp>
      <p:sp>
        <p:nvSpPr>
          <p:cNvPr id="29722" name="Rectangle 63"/>
          <p:cNvSpPr>
            <a:spLocks noGrp="1" noChangeArrowheads="1"/>
          </p:cNvSpPr>
          <p:nvPr>
            <p:ph type="title"/>
          </p:nvPr>
        </p:nvSpPr>
        <p:spPr>
          <a:xfrm>
            <a:off x="457200" y="274638"/>
            <a:ext cx="7467600" cy="868362"/>
          </a:xfrm>
        </p:spPr>
        <p:txBody>
          <a:bodyPr/>
          <a:lstStyle/>
          <a:p>
            <a:r>
              <a:rPr lang="en-US" dirty="0" smtClean="0">
                <a:latin typeface="Arial Black" panose="020B0A04020102020204" pitchFamily="34" charset="0"/>
              </a:rPr>
              <a:t>Octane’s</a:t>
            </a:r>
            <a:r>
              <a:rPr lang="en-US" dirty="0" smtClean="0"/>
              <a:t> target Focus</a:t>
            </a:r>
          </a:p>
        </p:txBody>
      </p:sp>
      <p:sp>
        <p:nvSpPr>
          <p:cNvPr id="29723" name="Line 3"/>
          <p:cNvSpPr>
            <a:spLocks noChangeShapeType="1"/>
          </p:cNvSpPr>
          <p:nvPr/>
        </p:nvSpPr>
        <p:spPr bwMode="auto">
          <a:xfrm>
            <a:off x="3648075" y="2362200"/>
            <a:ext cx="0" cy="3954463"/>
          </a:xfrm>
          <a:prstGeom prst="line">
            <a:avLst/>
          </a:prstGeom>
          <a:noFill/>
          <a:ln w="28575">
            <a:solidFill>
              <a:srgbClr val="C00000"/>
            </a:solidFill>
            <a:prstDash val="dash"/>
            <a:round/>
            <a:headEnd type="none" w="sm" len="sm"/>
            <a:tailEnd type="none" w="sm" len="sm"/>
          </a:ln>
        </p:spPr>
        <p:txBody>
          <a:bodyPr wrap="none" anchor="ctr"/>
          <a:lstStyle/>
          <a:p>
            <a:endParaRPr lang="en-US">
              <a:solidFill>
                <a:prstClr val="black"/>
              </a:solidFill>
            </a:endParaRPr>
          </a:p>
        </p:txBody>
      </p:sp>
      <p:sp>
        <p:nvSpPr>
          <p:cNvPr id="29724" name="Line 3"/>
          <p:cNvSpPr>
            <a:spLocks noChangeShapeType="1"/>
          </p:cNvSpPr>
          <p:nvPr/>
        </p:nvSpPr>
        <p:spPr bwMode="auto">
          <a:xfrm>
            <a:off x="6607175" y="2362200"/>
            <a:ext cx="0" cy="3954463"/>
          </a:xfrm>
          <a:prstGeom prst="line">
            <a:avLst/>
          </a:prstGeom>
          <a:noFill/>
          <a:ln w="28575">
            <a:solidFill>
              <a:srgbClr val="C00000"/>
            </a:solidFill>
            <a:prstDash val="dash"/>
            <a:round/>
            <a:headEnd type="none" w="sm" len="sm"/>
            <a:tailEnd type="none" w="sm" len="sm"/>
          </a:ln>
        </p:spPr>
        <p:txBody>
          <a:bodyPr wrap="none" anchor="ctr"/>
          <a:lstStyle/>
          <a:p>
            <a:endParaRPr lang="en-US">
              <a:solidFill>
                <a:prstClr val="black"/>
              </a:solidFill>
            </a:endParaRPr>
          </a:p>
        </p:txBody>
      </p:sp>
      <p:sp>
        <p:nvSpPr>
          <p:cNvPr id="29725" name="Line 3"/>
          <p:cNvSpPr>
            <a:spLocks noChangeShapeType="1"/>
          </p:cNvSpPr>
          <p:nvPr/>
        </p:nvSpPr>
        <p:spPr bwMode="auto">
          <a:xfrm>
            <a:off x="7610475" y="2374900"/>
            <a:ext cx="0" cy="3954463"/>
          </a:xfrm>
          <a:prstGeom prst="line">
            <a:avLst/>
          </a:prstGeom>
          <a:noFill/>
          <a:ln w="28575">
            <a:solidFill>
              <a:srgbClr val="C00000"/>
            </a:solidFill>
            <a:prstDash val="dash"/>
            <a:round/>
            <a:headEnd type="none" w="sm" len="sm"/>
            <a:tailEnd type="none" w="sm" len="sm"/>
          </a:ln>
        </p:spPr>
        <p:txBody>
          <a:bodyPr wrap="none" anchor="ctr"/>
          <a:lstStyle/>
          <a:p>
            <a:endParaRPr lang="en-US">
              <a:solidFill>
                <a:prstClr val="black"/>
              </a:solidFill>
            </a:endParaRPr>
          </a:p>
        </p:txBody>
      </p:sp>
      <p:sp useBgFill="1">
        <p:nvSpPr>
          <p:cNvPr id="29726" name="Rectangle 24"/>
          <p:cNvSpPr>
            <a:spLocks noChangeArrowheads="1"/>
          </p:cNvSpPr>
          <p:nvPr/>
        </p:nvSpPr>
        <p:spPr bwMode="auto">
          <a:xfrm>
            <a:off x="4473575" y="1401783"/>
            <a:ext cx="1328738" cy="553998"/>
          </a:xfrm>
          <a:prstGeom prst="rect">
            <a:avLst/>
          </a:prstGeom>
          <a:ln w="12700">
            <a:noFill/>
            <a:miter lim="800000"/>
            <a:headEnd type="none" w="sm" len="sm"/>
            <a:tailEnd/>
          </a:ln>
        </p:spPr>
        <p:txBody>
          <a:bodyPr lIns="0" tIns="0" rIns="0" bIns="0" anchor="ctr">
            <a:spAutoFit/>
          </a:bodyPr>
          <a:lstStyle/>
          <a:p>
            <a:pPr algn="ctr" eaLnBrk="0" hangingPunct="0"/>
            <a:r>
              <a:rPr lang="en-US" sz="1200" b="1" dirty="0">
                <a:solidFill>
                  <a:srgbClr val="FE8637">
                    <a:lumMod val="75000"/>
                  </a:srgbClr>
                </a:solidFill>
              </a:rPr>
              <a:t>Primary Target Market</a:t>
            </a:r>
          </a:p>
          <a:p>
            <a:pPr algn="ctr" eaLnBrk="0" hangingPunct="0"/>
            <a:r>
              <a:rPr lang="en-US" sz="1200" b="1" dirty="0">
                <a:solidFill>
                  <a:srgbClr val="FE8637">
                    <a:lumMod val="75000"/>
                  </a:srgbClr>
                </a:solidFill>
              </a:rPr>
              <a:t>“Prevention”</a:t>
            </a:r>
          </a:p>
        </p:txBody>
      </p:sp>
      <p:sp>
        <p:nvSpPr>
          <p:cNvPr id="29727" name="AutoShape 27"/>
          <p:cNvSpPr>
            <a:spLocks/>
          </p:cNvSpPr>
          <p:nvPr/>
        </p:nvSpPr>
        <p:spPr bwMode="auto">
          <a:xfrm rot="16200000" flipV="1">
            <a:off x="4953793" y="675482"/>
            <a:ext cx="360363" cy="2971800"/>
          </a:xfrm>
          <a:prstGeom prst="rightBrace">
            <a:avLst>
              <a:gd name="adj1" fmla="val 116294"/>
              <a:gd name="adj2" fmla="val 50000"/>
            </a:avLst>
          </a:prstGeom>
          <a:noFill/>
          <a:ln w="28575">
            <a:solidFill>
              <a:srgbClr val="C00000"/>
            </a:solidFill>
            <a:round/>
            <a:headEnd type="none" w="sm" len="sm"/>
            <a:tailEnd/>
          </a:ln>
        </p:spPr>
        <p:txBody>
          <a:bodyPr wrap="none" anchor="ctr"/>
          <a:lstStyle/>
          <a:p>
            <a:pPr eaLnBrk="0" hangingPunct="0">
              <a:lnSpc>
                <a:spcPct val="87000"/>
              </a:lnSpc>
            </a:pPr>
            <a:endParaRPr lang="en-US">
              <a:solidFill>
                <a:prstClr val="black"/>
              </a:solidFill>
            </a:endParaRPr>
          </a:p>
        </p:txBody>
      </p:sp>
      <p:sp useBgFill="1">
        <p:nvSpPr>
          <p:cNvPr id="29728" name="Rectangle 24"/>
          <p:cNvSpPr>
            <a:spLocks noChangeArrowheads="1"/>
          </p:cNvSpPr>
          <p:nvPr/>
        </p:nvSpPr>
        <p:spPr bwMode="auto">
          <a:xfrm>
            <a:off x="6773499" y="1600200"/>
            <a:ext cx="694101" cy="369332"/>
          </a:xfrm>
          <a:prstGeom prst="rect">
            <a:avLst/>
          </a:prstGeom>
          <a:ln w="12700">
            <a:noFill/>
            <a:miter lim="800000"/>
            <a:headEnd type="none" w="sm" len="sm"/>
            <a:tailEnd/>
          </a:ln>
        </p:spPr>
        <p:txBody>
          <a:bodyPr wrap="none" lIns="0" tIns="0" rIns="0" bIns="0" anchor="ctr">
            <a:spAutoFit/>
          </a:bodyPr>
          <a:lstStyle/>
          <a:p>
            <a:pPr algn="ctr" eaLnBrk="0" hangingPunct="0"/>
            <a:r>
              <a:rPr lang="en-US" sz="1200" dirty="0" smtClean="0">
                <a:solidFill>
                  <a:srgbClr val="003366"/>
                </a:solidFill>
              </a:rPr>
              <a:t>INETICO</a:t>
            </a:r>
          </a:p>
          <a:p>
            <a:pPr algn="ctr" eaLnBrk="0" hangingPunct="0"/>
            <a:r>
              <a:rPr lang="en-US" sz="1200" dirty="0" smtClean="0">
                <a:solidFill>
                  <a:srgbClr val="003366"/>
                </a:solidFill>
              </a:rPr>
              <a:t>DM</a:t>
            </a:r>
            <a:endParaRPr lang="en-US" sz="1200" dirty="0">
              <a:solidFill>
                <a:srgbClr val="003366"/>
              </a:solidFill>
            </a:endParaRPr>
          </a:p>
        </p:txBody>
      </p:sp>
      <p:sp>
        <p:nvSpPr>
          <p:cNvPr id="29729" name="AutoShape 27"/>
          <p:cNvSpPr>
            <a:spLocks/>
          </p:cNvSpPr>
          <p:nvPr/>
        </p:nvSpPr>
        <p:spPr bwMode="auto">
          <a:xfrm rot="16200000" flipV="1">
            <a:off x="6934993" y="1666082"/>
            <a:ext cx="360363" cy="990600"/>
          </a:xfrm>
          <a:prstGeom prst="rightBrace">
            <a:avLst>
              <a:gd name="adj1" fmla="val 116294"/>
              <a:gd name="adj2" fmla="val 50000"/>
            </a:avLst>
          </a:prstGeom>
          <a:noFill/>
          <a:ln w="28575">
            <a:solidFill>
              <a:srgbClr val="C00000"/>
            </a:solidFill>
            <a:round/>
            <a:headEnd type="none" w="sm" len="sm"/>
            <a:tailEnd/>
          </a:ln>
        </p:spPr>
        <p:txBody>
          <a:bodyPr wrap="none" anchor="ctr"/>
          <a:lstStyle/>
          <a:p>
            <a:pPr eaLnBrk="0" hangingPunct="0">
              <a:lnSpc>
                <a:spcPct val="87000"/>
              </a:lnSpc>
            </a:pPr>
            <a:endParaRPr lang="en-US">
              <a:solidFill>
                <a:prstClr val="black"/>
              </a:solidFill>
            </a:endParaRPr>
          </a:p>
        </p:txBody>
      </p:sp>
      <p:sp>
        <p:nvSpPr>
          <p:cNvPr id="29731" name="Text Box 161"/>
          <p:cNvSpPr txBox="1">
            <a:spLocks noChangeArrowheads="1"/>
          </p:cNvSpPr>
          <p:nvPr/>
        </p:nvSpPr>
        <p:spPr bwMode="auto">
          <a:xfrm>
            <a:off x="76200" y="1646238"/>
            <a:ext cx="1979612" cy="2885405"/>
          </a:xfrm>
          <a:prstGeom prst="rect">
            <a:avLst/>
          </a:prstGeom>
          <a:noFill/>
          <a:ln w="12700" algn="ctr">
            <a:solidFill>
              <a:srgbClr val="000066"/>
            </a:solidFill>
            <a:miter lim="800000"/>
            <a:headEnd/>
            <a:tailEnd/>
          </a:ln>
        </p:spPr>
        <p:txBody>
          <a:bodyPr wrap="square">
            <a:spAutoFit/>
          </a:bodyPr>
          <a:lstStyle/>
          <a:p>
            <a:pPr marL="111125" indent="-111125">
              <a:lnSpc>
                <a:spcPct val="110000"/>
              </a:lnSpc>
              <a:spcBef>
                <a:spcPct val="0"/>
              </a:spcBef>
              <a:buFontTx/>
              <a:buChar char="•"/>
            </a:pPr>
            <a:r>
              <a:rPr lang="en-US" sz="1100" dirty="0" smtClean="0">
                <a:solidFill>
                  <a:srgbClr val="000066"/>
                </a:solidFill>
              </a:rPr>
              <a:t>Early Intervention</a:t>
            </a:r>
            <a:endParaRPr lang="en-US" sz="1100" dirty="0">
              <a:solidFill>
                <a:srgbClr val="000066"/>
              </a:solidFill>
            </a:endParaRPr>
          </a:p>
          <a:p>
            <a:pPr marL="568325" lvl="1" indent="-111125">
              <a:lnSpc>
                <a:spcPct val="110000"/>
              </a:lnSpc>
              <a:spcBef>
                <a:spcPct val="0"/>
              </a:spcBef>
              <a:buFontTx/>
              <a:buChar char="•"/>
            </a:pPr>
            <a:r>
              <a:rPr lang="en-US" sz="1100" dirty="0" smtClean="0">
                <a:solidFill>
                  <a:srgbClr val="000066"/>
                </a:solidFill>
              </a:rPr>
              <a:t>At Risk Cardiac, Respiratory, Pre-Diabetic, Obese, Smokers, Etc.</a:t>
            </a:r>
            <a:endParaRPr lang="en-US" sz="1100" dirty="0">
              <a:solidFill>
                <a:srgbClr val="000066"/>
              </a:solidFill>
            </a:endParaRPr>
          </a:p>
          <a:p>
            <a:pPr marL="568325" lvl="1" indent="-111125">
              <a:lnSpc>
                <a:spcPct val="110000"/>
              </a:lnSpc>
              <a:spcBef>
                <a:spcPct val="0"/>
              </a:spcBef>
              <a:buFontTx/>
              <a:buChar char="•"/>
            </a:pPr>
            <a:r>
              <a:rPr lang="en-US" sz="1100" dirty="0">
                <a:solidFill>
                  <a:srgbClr val="000066"/>
                </a:solidFill>
              </a:rPr>
              <a:t>Recent MI, Stroke, etc</a:t>
            </a:r>
          </a:p>
          <a:p>
            <a:pPr marL="568325" lvl="1" indent="-111125">
              <a:lnSpc>
                <a:spcPct val="110000"/>
              </a:lnSpc>
              <a:spcBef>
                <a:spcPct val="0"/>
              </a:spcBef>
              <a:buFontTx/>
              <a:buChar char="•"/>
            </a:pPr>
            <a:r>
              <a:rPr lang="en-US" sz="1100" dirty="0">
                <a:solidFill>
                  <a:srgbClr val="000066"/>
                </a:solidFill>
              </a:rPr>
              <a:t>Current Rehab </a:t>
            </a:r>
            <a:r>
              <a:rPr lang="en-US" sz="1100" dirty="0" smtClean="0">
                <a:solidFill>
                  <a:srgbClr val="000066"/>
                </a:solidFill>
              </a:rPr>
              <a:t>patients</a:t>
            </a:r>
          </a:p>
          <a:p>
            <a:pPr marL="568325" lvl="1" indent="-111125">
              <a:lnSpc>
                <a:spcPct val="110000"/>
              </a:lnSpc>
              <a:spcBef>
                <a:spcPct val="0"/>
              </a:spcBef>
              <a:buFontTx/>
              <a:buChar char="•"/>
            </a:pPr>
            <a:endParaRPr lang="en-US" sz="1100" dirty="0" smtClean="0">
              <a:solidFill>
                <a:srgbClr val="000066"/>
              </a:solidFill>
            </a:endParaRPr>
          </a:p>
          <a:p>
            <a:pPr marL="111125" indent="-111125">
              <a:lnSpc>
                <a:spcPct val="110000"/>
              </a:lnSpc>
              <a:spcBef>
                <a:spcPct val="0"/>
              </a:spcBef>
              <a:buFontTx/>
              <a:buChar char="•"/>
            </a:pPr>
            <a:r>
              <a:rPr lang="en-US" sz="1100" dirty="0" smtClean="0">
                <a:solidFill>
                  <a:srgbClr val="000066"/>
                </a:solidFill>
              </a:rPr>
              <a:t>Concurrent Intervention:</a:t>
            </a:r>
          </a:p>
          <a:p>
            <a:pPr marL="568325" lvl="1" indent="-111125">
              <a:lnSpc>
                <a:spcPct val="110000"/>
              </a:lnSpc>
              <a:spcBef>
                <a:spcPct val="0"/>
              </a:spcBef>
              <a:buFontTx/>
              <a:buChar char="•"/>
            </a:pPr>
            <a:r>
              <a:rPr lang="en-US" sz="1100" dirty="0" smtClean="0">
                <a:solidFill>
                  <a:srgbClr val="000066"/>
                </a:solidFill>
              </a:rPr>
              <a:t>At Risk and either don’t know it or haven’t acknowledged it</a:t>
            </a:r>
            <a:endParaRPr lang="en-US" sz="1100" dirty="0">
              <a:solidFill>
                <a:srgbClr val="000066"/>
              </a:solidFill>
            </a:endParaRPr>
          </a:p>
        </p:txBody>
      </p:sp>
      <p:sp>
        <p:nvSpPr>
          <p:cNvPr id="29732" name="Text Box 157"/>
          <p:cNvSpPr txBox="1">
            <a:spLocks noChangeArrowheads="1"/>
          </p:cNvSpPr>
          <p:nvPr/>
        </p:nvSpPr>
        <p:spPr bwMode="auto">
          <a:xfrm>
            <a:off x="76200" y="1371600"/>
            <a:ext cx="1981200" cy="276225"/>
          </a:xfrm>
          <a:prstGeom prst="rect">
            <a:avLst/>
          </a:prstGeom>
          <a:solidFill>
            <a:schemeClr val="accent1">
              <a:lumMod val="50000"/>
            </a:schemeClr>
          </a:solidFill>
          <a:ln w="9525" algn="ctr">
            <a:solidFill>
              <a:srgbClr val="000066"/>
            </a:solidFill>
            <a:miter lim="800000"/>
            <a:headEnd/>
            <a:tailEnd/>
          </a:ln>
        </p:spPr>
        <p:txBody>
          <a:bodyPr>
            <a:spAutoFit/>
          </a:bodyPr>
          <a:lstStyle/>
          <a:p>
            <a:r>
              <a:rPr lang="en-US" sz="1200" dirty="0" smtClean="0">
                <a:solidFill>
                  <a:prstClr val="white"/>
                </a:solidFill>
              </a:rPr>
              <a:t>Targeted Focus</a:t>
            </a:r>
            <a:endParaRPr lang="en-US" sz="1200" dirty="0">
              <a:solidFill>
                <a:prstClr val="white"/>
              </a:solidFill>
            </a:endParaRPr>
          </a:p>
        </p:txBody>
      </p:sp>
      <p:sp>
        <p:nvSpPr>
          <p:cNvPr id="37" name="Rectangle 2"/>
          <p:cNvSpPr txBox="1">
            <a:spLocks noChangeArrowheads="1"/>
          </p:cNvSpPr>
          <p:nvPr/>
        </p:nvSpPr>
        <p:spPr>
          <a:xfrm>
            <a:off x="1" y="1"/>
            <a:ext cx="4495800" cy="533400"/>
          </a:xfrm>
          <a:prstGeom prst="rect">
            <a:avLst/>
          </a:prstGeom>
          <a:solidFill>
            <a:schemeClr val="accent1">
              <a:lumMod val="75000"/>
            </a:schemeClr>
          </a:solidFill>
        </p:spPr>
        <p:txBody>
          <a:bodyPr vert="horz" anchor="b">
            <a:normAutofit fontScale="82500" lnSpcReduction="10000"/>
          </a:bodyPr>
          <a:lstStyle/>
          <a:p>
            <a:pPr>
              <a:spcBef>
                <a:spcPct val="0"/>
              </a:spcBef>
              <a:defRPr/>
            </a:pPr>
            <a:r>
              <a:rPr lang="en-US" sz="3000" cap="small" dirty="0" smtClean="0">
                <a:solidFill>
                  <a:prstClr val="white"/>
                </a:solidFill>
              </a:rPr>
              <a:t>Targeted Risk Mitigation</a:t>
            </a:r>
          </a:p>
        </p:txBody>
      </p:sp>
      <p:pic>
        <p:nvPicPr>
          <p:cNvPr id="38" name="Picture 2" descr="C:\Users\Jhodges\AppData\Local\Microsoft\Windows\Temporary Internet Files\Content.Outlook\LNPM3RM4\OCTANE WELLNESS.jpg"/>
          <p:cNvPicPr>
            <a:picLocks noChangeAspect="1" noChangeArrowheads="1"/>
          </p:cNvPicPr>
          <p:nvPr/>
        </p:nvPicPr>
        <p:blipFill>
          <a:blip r:embed="rId3" cstate="print"/>
          <a:srcRect/>
          <a:stretch>
            <a:fillRect/>
          </a:stretch>
        </p:blipFill>
        <p:spPr bwMode="auto">
          <a:xfrm>
            <a:off x="6858000" y="76200"/>
            <a:ext cx="1752600" cy="751454"/>
          </a:xfrm>
          <a:prstGeom prst="rect">
            <a:avLst/>
          </a:prstGeom>
          <a:noFill/>
          <a:ln>
            <a:noFill/>
          </a:ln>
          <a:effectLst/>
        </p:spPr>
      </p:pic>
      <p:sp>
        <p:nvSpPr>
          <p:cNvPr id="39" name="Rectangle 38"/>
          <p:cNvSpPr>
            <a:spLocks noChangeAspect="1" noChangeArrowheads="1"/>
          </p:cNvSpPr>
          <p:nvPr/>
        </p:nvSpPr>
        <p:spPr bwMode="auto">
          <a:xfrm>
            <a:off x="4114800" y="6553200"/>
            <a:ext cx="3810000" cy="304800"/>
          </a:xfrm>
          <a:prstGeom prst="rect">
            <a:avLst/>
          </a:prstGeom>
          <a:noFill/>
          <a:ln w="9525">
            <a:noFill/>
            <a:miter lim="800000"/>
            <a:headEnd/>
            <a:tailEnd/>
          </a:ln>
        </p:spPr>
        <p:txBody>
          <a:bodyPr lIns="93746" tIns="0" rIns="93746" bIns="46873"/>
          <a:lstStyle/>
          <a:p>
            <a:pPr defTabSz="915988" eaLnBrk="0" hangingPunct="0">
              <a:lnSpc>
                <a:spcPct val="90000"/>
              </a:lnSpc>
              <a:spcBef>
                <a:spcPct val="40000"/>
              </a:spcBef>
            </a:pPr>
            <a:r>
              <a:rPr lang="en-US" sz="1200" b="1" dirty="0" smtClean="0">
                <a:solidFill>
                  <a:prstClr val="black"/>
                </a:solidFill>
              </a:rPr>
              <a:t>Percent of Patient Population</a:t>
            </a:r>
            <a:endParaRPr lang="en-US" sz="1200" b="1" dirty="0">
              <a:solidFill>
                <a:prstClr val="black"/>
              </a:solidFill>
            </a:endParaRPr>
          </a:p>
        </p:txBody>
      </p:sp>
      <p:sp useBgFill="1">
        <p:nvSpPr>
          <p:cNvPr id="40" name="Rectangle 24"/>
          <p:cNvSpPr>
            <a:spLocks noChangeArrowheads="1"/>
          </p:cNvSpPr>
          <p:nvPr/>
        </p:nvSpPr>
        <p:spPr bwMode="auto">
          <a:xfrm>
            <a:off x="7840299" y="1600200"/>
            <a:ext cx="694101" cy="369332"/>
          </a:xfrm>
          <a:prstGeom prst="rect">
            <a:avLst/>
          </a:prstGeom>
          <a:ln w="12700">
            <a:noFill/>
            <a:miter lim="800000"/>
            <a:headEnd type="none" w="sm" len="sm"/>
            <a:tailEnd/>
          </a:ln>
        </p:spPr>
        <p:txBody>
          <a:bodyPr wrap="none" lIns="0" tIns="0" rIns="0" bIns="0" anchor="ctr">
            <a:spAutoFit/>
          </a:bodyPr>
          <a:lstStyle/>
          <a:p>
            <a:pPr algn="ctr" eaLnBrk="0" hangingPunct="0"/>
            <a:r>
              <a:rPr lang="en-US" sz="1200" dirty="0" smtClean="0">
                <a:solidFill>
                  <a:srgbClr val="003366"/>
                </a:solidFill>
              </a:rPr>
              <a:t>INETICO</a:t>
            </a:r>
          </a:p>
          <a:p>
            <a:pPr algn="ctr" eaLnBrk="0" hangingPunct="0"/>
            <a:r>
              <a:rPr lang="en-US" sz="1200" dirty="0" smtClean="0">
                <a:solidFill>
                  <a:srgbClr val="003366"/>
                </a:solidFill>
              </a:rPr>
              <a:t>CM</a:t>
            </a:r>
            <a:endParaRPr lang="en-US" sz="1200" dirty="0">
              <a:solidFill>
                <a:srgbClr val="003366"/>
              </a:solidFill>
            </a:endParaRPr>
          </a:p>
        </p:txBody>
      </p:sp>
      <p:sp>
        <p:nvSpPr>
          <p:cNvPr id="41" name="AutoShape 27"/>
          <p:cNvSpPr>
            <a:spLocks/>
          </p:cNvSpPr>
          <p:nvPr/>
        </p:nvSpPr>
        <p:spPr bwMode="auto">
          <a:xfrm rot="16200000" flipV="1">
            <a:off x="8039100" y="1562100"/>
            <a:ext cx="380999" cy="1219200"/>
          </a:xfrm>
          <a:prstGeom prst="rightBrace">
            <a:avLst>
              <a:gd name="adj1" fmla="val 116294"/>
              <a:gd name="adj2" fmla="val 50000"/>
            </a:avLst>
          </a:prstGeom>
          <a:noFill/>
          <a:ln w="28575">
            <a:solidFill>
              <a:srgbClr val="C00000"/>
            </a:solidFill>
            <a:round/>
            <a:headEnd type="none" w="sm" len="sm"/>
            <a:tailEnd/>
          </a:ln>
        </p:spPr>
        <p:txBody>
          <a:bodyPr wrap="none" anchor="ctr"/>
          <a:lstStyle/>
          <a:p>
            <a:pPr eaLnBrk="0" hangingPunct="0">
              <a:lnSpc>
                <a:spcPct val="87000"/>
              </a:lnSpc>
            </a:pPr>
            <a:endParaRPr lang="en-US">
              <a:solidFill>
                <a:prstClr val="black"/>
              </a:solidFill>
            </a:endParaRPr>
          </a:p>
        </p:txBody>
      </p:sp>
    </p:spTree>
    <p:extLst>
      <p:ext uri="{BB962C8B-B14F-4D97-AF65-F5344CB8AC3E}">
        <p14:creationId xmlns:p14="http://schemas.microsoft.com/office/powerpoint/2010/main" val="2884373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8" descr="measure map modify 3"/>
          <p:cNvPicPr>
            <a:picLocks noChangeAspect="1" noChangeArrowheads="1"/>
          </p:cNvPicPr>
          <p:nvPr/>
        </p:nvPicPr>
        <p:blipFill>
          <a:blip r:embed="rId3" cstate="print"/>
          <a:srcRect/>
          <a:stretch>
            <a:fillRect/>
          </a:stretch>
        </p:blipFill>
        <p:spPr bwMode="auto">
          <a:xfrm>
            <a:off x="381000" y="1752600"/>
            <a:ext cx="7848600" cy="4473575"/>
          </a:xfrm>
          <a:prstGeom prst="rect">
            <a:avLst/>
          </a:prstGeom>
          <a:noFill/>
          <a:ln w="9525">
            <a:noFill/>
            <a:miter lim="800000"/>
            <a:headEnd/>
            <a:tailEnd/>
          </a:ln>
        </p:spPr>
      </p:pic>
      <p:sp>
        <p:nvSpPr>
          <p:cNvPr id="6" name="Rectangle 2"/>
          <p:cNvSpPr txBox="1">
            <a:spLocks noChangeArrowheads="1"/>
          </p:cNvSpPr>
          <p:nvPr/>
        </p:nvSpPr>
        <p:spPr>
          <a:xfrm>
            <a:off x="0" y="1"/>
            <a:ext cx="5333999" cy="533400"/>
          </a:xfrm>
          <a:prstGeom prst="rect">
            <a:avLst/>
          </a:prstGeom>
          <a:solidFill>
            <a:schemeClr val="accent1">
              <a:lumMod val="75000"/>
            </a:schemeClr>
          </a:solidFill>
        </p:spPr>
        <p:txBody>
          <a:bodyPr vert="horz" anchor="b">
            <a:noAutofit/>
          </a:bodyPr>
          <a:lstStyle/>
          <a:p>
            <a:pPr>
              <a:spcBef>
                <a:spcPct val="0"/>
              </a:spcBef>
              <a:defRPr/>
            </a:pPr>
            <a:r>
              <a:rPr lang="en-US" sz="2400" dirty="0" smtClean="0">
                <a:solidFill>
                  <a:prstClr val="white"/>
                </a:solidFill>
              </a:rPr>
              <a:t>Focus on Metrics and Improvement</a:t>
            </a:r>
            <a:endParaRPr lang="en-US" sz="2400" cap="small" dirty="0" smtClean="0">
              <a:solidFill>
                <a:prstClr val="white"/>
              </a:solidFill>
            </a:endParaRPr>
          </a:p>
        </p:txBody>
      </p:sp>
      <p:pic>
        <p:nvPicPr>
          <p:cNvPr id="7" name="Picture 2" descr="C:\Users\Jhodges\AppData\Local\Microsoft\Windows\Temporary Internet Files\Content.Outlook\LNPM3RM4\OCTANE WELLNESS.jpg"/>
          <p:cNvPicPr>
            <a:picLocks noChangeAspect="1" noChangeArrowheads="1"/>
          </p:cNvPicPr>
          <p:nvPr/>
        </p:nvPicPr>
        <p:blipFill>
          <a:blip r:embed="rId4" cstate="print"/>
          <a:srcRect/>
          <a:stretch>
            <a:fillRect/>
          </a:stretch>
        </p:blipFill>
        <p:spPr bwMode="auto">
          <a:xfrm>
            <a:off x="6858000" y="76200"/>
            <a:ext cx="1752600" cy="751454"/>
          </a:xfrm>
          <a:prstGeom prst="rect">
            <a:avLst/>
          </a:prstGeom>
          <a:noFill/>
          <a:ln>
            <a:noFill/>
          </a:ln>
          <a:effectLst/>
        </p:spPr>
      </p:pic>
      <p:sp>
        <p:nvSpPr>
          <p:cNvPr id="8" name="Rectangle 7"/>
          <p:cNvSpPr/>
          <p:nvPr/>
        </p:nvSpPr>
        <p:spPr>
          <a:xfrm>
            <a:off x="381000" y="838200"/>
            <a:ext cx="7924800" cy="757130"/>
          </a:xfrm>
          <a:prstGeom prst="rect">
            <a:avLst/>
          </a:prstGeom>
        </p:spPr>
        <p:txBody>
          <a:bodyPr wrap="square">
            <a:spAutoFit/>
          </a:bodyPr>
          <a:lstStyle/>
          <a:p>
            <a:pPr>
              <a:lnSpc>
                <a:spcPct val="90000"/>
              </a:lnSpc>
            </a:pPr>
            <a:r>
              <a:rPr lang="en-US" sz="2400" b="1" dirty="0" smtClean="0">
                <a:solidFill>
                  <a:srgbClr val="7598D9">
                    <a:lumMod val="50000"/>
                  </a:srgbClr>
                </a:solidFill>
              </a:rPr>
              <a:t>Biometric screenings </a:t>
            </a:r>
            <a:r>
              <a:rPr lang="en-US" sz="2400" b="1" i="1" dirty="0" smtClean="0">
                <a:solidFill>
                  <a:srgbClr val="7598D9">
                    <a:lumMod val="50000"/>
                  </a:srgbClr>
                </a:solidFill>
              </a:rPr>
              <a:t>and</a:t>
            </a:r>
            <a:r>
              <a:rPr lang="en-US" sz="2400" b="1" dirty="0" smtClean="0">
                <a:solidFill>
                  <a:srgbClr val="7598D9">
                    <a:lumMod val="50000"/>
                  </a:srgbClr>
                </a:solidFill>
              </a:rPr>
              <a:t> what employers need </a:t>
            </a:r>
          </a:p>
          <a:p>
            <a:pPr>
              <a:lnSpc>
                <a:spcPct val="90000"/>
              </a:lnSpc>
            </a:pPr>
            <a:r>
              <a:rPr lang="en-US" sz="2400" b="1" dirty="0" smtClean="0">
                <a:solidFill>
                  <a:srgbClr val="7598D9">
                    <a:lumMod val="50000"/>
                  </a:srgbClr>
                </a:solidFill>
              </a:rPr>
              <a:t>in-between to achieve measurable improvement</a:t>
            </a:r>
          </a:p>
        </p:txBody>
      </p:sp>
    </p:spTree>
    <p:extLst>
      <p:ext uri="{BB962C8B-B14F-4D97-AF65-F5344CB8AC3E}">
        <p14:creationId xmlns:p14="http://schemas.microsoft.com/office/powerpoint/2010/main" val="4192465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idx="4294967295"/>
          </p:nvPr>
        </p:nvSpPr>
        <p:spPr>
          <a:xfrm>
            <a:off x="304800" y="1447800"/>
            <a:ext cx="3962400" cy="4876800"/>
          </a:xfrm>
        </p:spPr>
        <p:txBody>
          <a:bodyPr lIns="0" tIns="0" rIns="0" bIns="0">
            <a:normAutofit fontScale="92500"/>
          </a:bodyPr>
          <a:lstStyle/>
          <a:p>
            <a:pPr marL="0" indent="0" eaLnBrk="1" hangingPunct="1">
              <a:spcBef>
                <a:spcPct val="50000"/>
              </a:spcBef>
              <a:buFontTx/>
              <a:buNone/>
            </a:pPr>
            <a:r>
              <a:rPr lang="en-US" b="1" dirty="0" smtClean="0">
                <a:solidFill>
                  <a:schemeClr val="accent2">
                    <a:lumMod val="50000"/>
                  </a:schemeClr>
                </a:solidFill>
              </a:rPr>
              <a:t>Close the gap </a:t>
            </a:r>
            <a:r>
              <a:rPr lang="en-US" b="0" dirty="0" smtClean="0">
                <a:solidFill>
                  <a:srgbClr val="5F5F5F"/>
                </a:solidFill>
              </a:rPr>
              <a:t>in missing laboratory and claims data</a:t>
            </a:r>
          </a:p>
          <a:p>
            <a:pPr marL="0" indent="0" eaLnBrk="1" hangingPunct="1">
              <a:spcBef>
                <a:spcPct val="50000"/>
              </a:spcBef>
              <a:buFontTx/>
              <a:buNone/>
            </a:pPr>
            <a:r>
              <a:rPr lang="en-US" b="1" dirty="0" smtClean="0">
                <a:solidFill>
                  <a:schemeClr val="accent2">
                    <a:lumMod val="50000"/>
                  </a:schemeClr>
                </a:solidFill>
              </a:rPr>
              <a:t>Add objectivity </a:t>
            </a:r>
            <a:r>
              <a:rPr lang="en-US" b="0" dirty="0" smtClean="0">
                <a:solidFill>
                  <a:srgbClr val="5F5F5F"/>
                </a:solidFill>
              </a:rPr>
              <a:t>to health risk identification and wellness stratification</a:t>
            </a:r>
            <a:r>
              <a:rPr lang="en-US" dirty="0" smtClean="0">
                <a:solidFill>
                  <a:srgbClr val="5F5F5F"/>
                </a:solidFill>
              </a:rPr>
              <a:t> </a:t>
            </a:r>
          </a:p>
          <a:p>
            <a:pPr marL="0" indent="0" eaLnBrk="1" hangingPunct="1">
              <a:spcBef>
                <a:spcPct val="50000"/>
              </a:spcBef>
              <a:buFontTx/>
              <a:buNone/>
            </a:pPr>
            <a:r>
              <a:rPr lang="en-US" b="1" dirty="0" smtClean="0">
                <a:solidFill>
                  <a:schemeClr val="accent2">
                    <a:lumMod val="50000"/>
                  </a:schemeClr>
                </a:solidFill>
              </a:rPr>
              <a:t>Provide evidence-based insights </a:t>
            </a:r>
            <a:r>
              <a:rPr lang="en-US" b="0" dirty="0" smtClean="0">
                <a:solidFill>
                  <a:srgbClr val="5F5F5F"/>
                </a:solidFill>
              </a:rPr>
              <a:t>that drive targeted health improvement</a:t>
            </a:r>
          </a:p>
          <a:p>
            <a:pPr marL="0" indent="0" eaLnBrk="1" hangingPunct="1">
              <a:spcBef>
                <a:spcPct val="50000"/>
              </a:spcBef>
              <a:buFontTx/>
              <a:buNone/>
            </a:pPr>
            <a:r>
              <a:rPr lang="en-US" b="1" dirty="0" smtClean="0">
                <a:solidFill>
                  <a:schemeClr val="accent2">
                    <a:lumMod val="50000"/>
                  </a:schemeClr>
                </a:solidFill>
              </a:rPr>
              <a:t>Establish</a:t>
            </a:r>
            <a:r>
              <a:rPr lang="en-US" b="0" dirty="0" smtClean="0">
                <a:solidFill>
                  <a:srgbClr val="5F5F5F"/>
                </a:solidFill>
              </a:rPr>
              <a:t> 2,000+ Patient Service Centers (PSCs) nationwide</a:t>
            </a:r>
            <a:r>
              <a:rPr lang="en-US" dirty="0" smtClean="0"/>
              <a:t> </a:t>
            </a:r>
            <a:r>
              <a:rPr lang="en-US" b="1" dirty="0" smtClean="0">
                <a:solidFill>
                  <a:schemeClr val="accent2">
                    <a:lumMod val="50000"/>
                  </a:schemeClr>
                </a:solidFill>
              </a:rPr>
              <a:t>a baseline and tracking</a:t>
            </a:r>
            <a:r>
              <a:rPr lang="en-US" dirty="0" smtClean="0"/>
              <a:t> </a:t>
            </a:r>
            <a:r>
              <a:rPr lang="en-US" b="0" dirty="0" smtClean="0">
                <a:solidFill>
                  <a:srgbClr val="5F5F5F"/>
                </a:solidFill>
              </a:rPr>
              <a:t>for employees’ “measured” values</a:t>
            </a:r>
          </a:p>
          <a:p>
            <a:pPr marL="0" indent="0" eaLnBrk="1" hangingPunct="1">
              <a:buFontTx/>
              <a:buChar char="•"/>
            </a:pPr>
            <a:endParaRPr lang="en-US" b="0" dirty="0" smtClean="0">
              <a:solidFill>
                <a:srgbClr val="5F5F5F"/>
              </a:solidFill>
            </a:endParaRPr>
          </a:p>
        </p:txBody>
      </p:sp>
      <p:pic>
        <p:nvPicPr>
          <p:cNvPr id="10245" name="Picture 6" descr="PWR-review"/>
          <p:cNvPicPr>
            <a:picLocks noChangeAspect="1" noChangeArrowheads="1"/>
          </p:cNvPicPr>
          <p:nvPr/>
        </p:nvPicPr>
        <p:blipFill>
          <a:blip r:embed="rId3" cstate="print"/>
          <a:srcRect l="20927"/>
          <a:stretch>
            <a:fillRect/>
          </a:stretch>
        </p:blipFill>
        <p:spPr bwMode="auto">
          <a:xfrm>
            <a:off x="4191000" y="914400"/>
            <a:ext cx="4267200" cy="3087392"/>
          </a:xfrm>
          <a:prstGeom prst="rect">
            <a:avLst/>
          </a:prstGeom>
          <a:noFill/>
          <a:ln w="9525">
            <a:noFill/>
            <a:miter lim="800000"/>
            <a:headEnd/>
            <a:tailEnd/>
          </a:ln>
        </p:spPr>
      </p:pic>
      <p:sp>
        <p:nvSpPr>
          <p:cNvPr id="6" name="Rectangle 2"/>
          <p:cNvSpPr txBox="1">
            <a:spLocks noChangeArrowheads="1"/>
          </p:cNvSpPr>
          <p:nvPr/>
        </p:nvSpPr>
        <p:spPr>
          <a:xfrm>
            <a:off x="0" y="1"/>
            <a:ext cx="5333999" cy="533400"/>
          </a:xfrm>
          <a:prstGeom prst="rect">
            <a:avLst/>
          </a:prstGeom>
          <a:solidFill>
            <a:schemeClr val="accent1">
              <a:lumMod val="75000"/>
            </a:schemeClr>
          </a:solidFill>
        </p:spPr>
        <p:txBody>
          <a:bodyPr vert="horz" anchor="b">
            <a:noAutofit/>
          </a:bodyPr>
          <a:lstStyle/>
          <a:p>
            <a:pPr>
              <a:spcBef>
                <a:spcPct val="0"/>
              </a:spcBef>
              <a:defRPr/>
            </a:pPr>
            <a:r>
              <a:rPr lang="en-US" sz="2400" dirty="0" smtClean="0">
                <a:solidFill>
                  <a:prstClr val="white"/>
                </a:solidFill>
              </a:rPr>
              <a:t>Screenings are the Foundation</a:t>
            </a:r>
            <a:endParaRPr lang="en-US" sz="2400" cap="small" dirty="0" smtClean="0">
              <a:solidFill>
                <a:prstClr val="white"/>
              </a:solidFill>
            </a:endParaRPr>
          </a:p>
        </p:txBody>
      </p:sp>
      <p:pic>
        <p:nvPicPr>
          <p:cNvPr id="7" name="Picture 2" descr="C:\Users\Jhodges\AppData\Local\Microsoft\Windows\Temporary Internet Files\Content.Outlook\LNPM3RM4\OCTANE WELLNESS.jpg"/>
          <p:cNvPicPr>
            <a:picLocks noChangeAspect="1" noChangeArrowheads="1"/>
          </p:cNvPicPr>
          <p:nvPr/>
        </p:nvPicPr>
        <p:blipFill>
          <a:blip r:embed="rId4" cstate="print"/>
          <a:srcRect/>
          <a:stretch>
            <a:fillRect/>
          </a:stretch>
        </p:blipFill>
        <p:spPr bwMode="auto">
          <a:xfrm>
            <a:off x="6858000" y="76200"/>
            <a:ext cx="1752600" cy="751454"/>
          </a:xfrm>
          <a:prstGeom prst="rect">
            <a:avLst/>
          </a:prstGeom>
          <a:noFill/>
          <a:ln>
            <a:noFill/>
          </a:ln>
          <a:effectLst/>
        </p:spPr>
      </p:pic>
    </p:spTree>
    <p:extLst>
      <p:ext uri="{BB962C8B-B14F-4D97-AF65-F5344CB8AC3E}">
        <p14:creationId xmlns:p14="http://schemas.microsoft.com/office/powerpoint/2010/main" val="3403253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2"/>
          <p:cNvSpPr>
            <a:spLocks noChangeArrowheads="1"/>
          </p:cNvSpPr>
          <p:nvPr/>
        </p:nvSpPr>
        <p:spPr bwMode="auto">
          <a:xfrm>
            <a:off x="381000" y="4830762"/>
            <a:ext cx="4365625" cy="274638"/>
          </a:xfrm>
          <a:prstGeom prst="rect">
            <a:avLst/>
          </a:prstGeom>
          <a:noFill/>
          <a:ln w="9525">
            <a:noFill/>
            <a:miter lim="800000"/>
            <a:headEnd/>
            <a:tailEnd/>
          </a:ln>
        </p:spPr>
        <p:txBody>
          <a:bodyPr wrap="none">
            <a:spAutoFit/>
          </a:bodyPr>
          <a:lstStyle/>
          <a:p>
            <a:r>
              <a:rPr lang="en-US" sz="1200">
                <a:solidFill>
                  <a:srgbClr val="5F5F5F"/>
                </a:solidFill>
              </a:rPr>
              <a:t>* for employers who repeat screenings with Quest Diagnostics</a:t>
            </a:r>
          </a:p>
        </p:txBody>
      </p:sp>
      <p:pic>
        <p:nvPicPr>
          <p:cNvPr id="15365" name="Picture 2" descr="PLR2"/>
          <p:cNvPicPr>
            <a:picLocks noChangeAspect="1" noChangeArrowheads="1"/>
          </p:cNvPicPr>
          <p:nvPr/>
        </p:nvPicPr>
        <p:blipFill>
          <a:blip r:embed="rId3" cstate="print"/>
          <a:srcRect/>
          <a:stretch>
            <a:fillRect/>
          </a:stretch>
        </p:blipFill>
        <p:spPr bwMode="auto">
          <a:xfrm>
            <a:off x="409575" y="5135562"/>
            <a:ext cx="874713" cy="1044575"/>
          </a:xfrm>
          <a:prstGeom prst="rect">
            <a:avLst/>
          </a:prstGeom>
          <a:noFill/>
          <a:ln w="3175">
            <a:solidFill>
              <a:srgbClr val="00499C"/>
            </a:solidFill>
            <a:miter lim="800000"/>
            <a:headEnd/>
            <a:tailEnd/>
          </a:ln>
        </p:spPr>
      </p:pic>
      <p:pic>
        <p:nvPicPr>
          <p:cNvPr id="15366" name="Picture 3" descr="PLR1"/>
          <p:cNvPicPr>
            <a:picLocks noChangeAspect="1" noChangeArrowheads="1"/>
          </p:cNvPicPr>
          <p:nvPr/>
        </p:nvPicPr>
        <p:blipFill>
          <a:blip r:embed="rId4" cstate="print"/>
          <a:srcRect/>
          <a:stretch>
            <a:fillRect/>
          </a:stretch>
        </p:blipFill>
        <p:spPr bwMode="auto">
          <a:xfrm>
            <a:off x="1014413" y="5362575"/>
            <a:ext cx="877887" cy="1038225"/>
          </a:xfrm>
          <a:prstGeom prst="rect">
            <a:avLst/>
          </a:prstGeom>
          <a:noFill/>
          <a:ln w="3175">
            <a:solidFill>
              <a:srgbClr val="00499C"/>
            </a:solidFill>
            <a:miter lim="800000"/>
            <a:headEnd/>
            <a:tailEnd/>
          </a:ln>
        </p:spPr>
      </p:pic>
      <p:sp>
        <p:nvSpPr>
          <p:cNvPr id="15367" name="Text Box 6"/>
          <p:cNvSpPr txBox="1">
            <a:spLocks noChangeArrowheads="1"/>
          </p:cNvSpPr>
          <p:nvPr/>
        </p:nvSpPr>
        <p:spPr bwMode="auto">
          <a:xfrm>
            <a:off x="2209800" y="5164137"/>
            <a:ext cx="5715000" cy="1130300"/>
          </a:xfrm>
          <a:prstGeom prst="rect">
            <a:avLst/>
          </a:prstGeom>
          <a:noFill/>
          <a:ln w="9525">
            <a:noFill/>
            <a:miter lim="800000"/>
            <a:headEnd/>
            <a:tailEnd/>
          </a:ln>
          <a:effectLst/>
        </p:spPr>
        <p:txBody>
          <a:bodyPr>
            <a:spAutoFit/>
          </a:bodyPr>
          <a:lstStyle/>
          <a:p>
            <a:pPr marL="177800" indent="-177800">
              <a:spcBef>
                <a:spcPct val="50000"/>
              </a:spcBef>
              <a:buFont typeface="Wingdings" pitchFamily="2" charset="2"/>
              <a:buNone/>
            </a:pPr>
            <a:r>
              <a:rPr lang="en-US" sz="2000" b="1" dirty="0" err="1">
                <a:solidFill>
                  <a:srgbClr val="00499C"/>
                </a:solidFill>
              </a:rPr>
              <a:t>MyTest</a:t>
            </a:r>
            <a:r>
              <a:rPr lang="en-US" sz="2000" b="1" dirty="0">
                <a:solidFill>
                  <a:srgbClr val="00499C"/>
                </a:solidFill>
              </a:rPr>
              <a:t> Profile</a:t>
            </a:r>
            <a:r>
              <a:rPr lang="en-US" sz="2000" b="1" dirty="0">
                <a:solidFill>
                  <a:srgbClr val="00499C"/>
                </a:solidFill>
                <a:cs typeface="Arial" charset="0"/>
              </a:rPr>
              <a:t>™</a:t>
            </a:r>
          </a:p>
          <a:p>
            <a:pPr marL="177800" indent="-177800">
              <a:spcBef>
                <a:spcPct val="50000"/>
              </a:spcBef>
              <a:buFont typeface="Times" pitchFamily="112" charset="0"/>
              <a:buChar char="•"/>
            </a:pPr>
            <a:r>
              <a:rPr lang="en-US" sz="1600" dirty="0">
                <a:solidFill>
                  <a:srgbClr val="5F5F5F"/>
                </a:solidFill>
              </a:rPr>
              <a:t>Reports labs and biometric measurements</a:t>
            </a:r>
          </a:p>
          <a:p>
            <a:pPr marL="177800" indent="-177800">
              <a:spcBef>
                <a:spcPct val="50000"/>
              </a:spcBef>
              <a:buFont typeface="Times" pitchFamily="112" charset="0"/>
              <a:buChar char="•"/>
            </a:pPr>
            <a:r>
              <a:rPr lang="en-US" sz="1600" dirty="0">
                <a:solidFill>
                  <a:srgbClr val="5F5F5F"/>
                </a:solidFill>
              </a:rPr>
              <a:t>Paper and online (color)**</a:t>
            </a:r>
            <a:endParaRPr lang="en-US" dirty="0">
              <a:solidFill>
                <a:srgbClr val="5F5F5F"/>
              </a:solidFill>
            </a:endParaRPr>
          </a:p>
        </p:txBody>
      </p:sp>
      <p:sp>
        <p:nvSpPr>
          <p:cNvPr id="15368" name="Rectangle 3"/>
          <p:cNvSpPr>
            <a:spLocks noChangeArrowheads="1"/>
          </p:cNvSpPr>
          <p:nvPr/>
        </p:nvSpPr>
        <p:spPr bwMode="auto">
          <a:xfrm>
            <a:off x="304800" y="762000"/>
            <a:ext cx="5029200" cy="4572000"/>
          </a:xfrm>
          <a:prstGeom prst="rect">
            <a:avLst/>
          </a:prstGeom>
          <a:noFill/>
          <a:ln w="0">
            <a:noFill/>
            <a:miter lim="800000"/>
            <a:headEnd/>
            <a:tailEnd/>
          </a:ln>
        </p:spPr>
        <p:txBody>
          <a:bodyPr lIns="0" tIns="0" rIns="0" bIns="0"/>
          <a:lstStyle/>
          <a:p>
            <a:pPr marL="169863" indent="-169863">
              <a:spcBef>
                <a:spcPct val="20000"/>
              </a:spcBef>
            </a:pPr>
            <a:r>
              <a:rPr lang="en-US" sz="2400" b="1" dirty="0">
                <a:solidFill>
                  <a:srgbClr val="00499C"/>
                </a:solidFill>
              </a:rPr>
              <a:t>My 5 to Health Profile</a:t>
            </a:r>
            <a:r>
              <a:rPr lang="en-US" sz="2400" b="1" dirty="0">
                <a:solidFill>
                  <a:srgbClr val="00499C"/>
                </a:solidFill>
                <a:cs typeface="Arial" charset="0"/>
              </a:rPr>
              <a:t>™</a:t>
            </a:r>
          </a:p>
          <a:p>
            <a:pPr marL="169863" indent="-169863">
              <a:spcBef>
                <a:spcPct val="20000"/>
              </a:spcBef>
            </a:pPr>
            <a:r>
              <a:rPr lang="en-US" sz="1600" b="1" i="1" dirty="0">
                <a:solidFill>
                  <a:srgbClr val="00499C"/>
                </a:solidFill>
                <a:cs typeface="Arial" charset="0"/>
              </a:rPr>
              <a:t>with Metabolic Syndrome insight</a:t>
            </a:r>
          </a:p>
          <a:p>
            <a:pPr marL="169863" indent="-169863">
              <a:lnSpc>
                <a:spcPct val="90000"/>
              </a:lnSpc>
              <a:spcBef>
                <a:spcPct val="40000"/>
              </a:spcBef>
              <a:buFontTx/>
              <a:buChar char="•"/>
            </a:pPr>
            <a:r>
              <a:rPr lang="en-US" sz="1600" dirty="0">
                <a:solidFill>
                  <a:srgbClr val="5F5F5F"/>
                </a:solidFill>
              </a:rPr>
              <a:t>Personalized 8-page participant report </a:t>
            </a:r>
          </a:p>
          <a:p>
            <a:pPr marL="169863" indent="-169863">
              <a:lnSpc>
                <a:spcPct val="90000"/>
              </a:lnSpc>
              <a:spcBef>
                <a:spcPct val="30000"/>
              </a:spcBef>
              <a:buFontTx/>
              <a:buChar char="•"/>
            </a:pPr>
            <a:r>
              <a:rPr lang="en-US" sz="1600" dirty="0">
                <a:solidFill>
                  <a:srgbClr val="5F5F5F"/>
                </a:solidFill>
              </a:rPr>
              <a:t>Introduces participant to Metabolic Syndrome risk factors and calculated score based on American Heart Association guidelines </a:t>
            </a:r>
          </a:p>
          <a:p>
            <a:pPr marL="169863" indent="-169863">
              <a:lnSpc>
                <a:spcPct val="90000"/>
              </a:lnSpc>
              <a:spcBef>
                <a:spcPct val="30000"/>
              </a:spcBef>
              <a:buClr>
                <a:srgbClr val="5F5F5F"/>
              </a:buClr>
              <a:buFontTx/>
              <a:buChar char="•"/>
            </a:pPr>
            <a:r>
              <a:rPr lang="en-US" sz="1600" dirty="0">
                <a:solidFill>
                  <a:srgbClr val="5F5F5F"/>
                </a:solidFill>
              </a:rPr>
              <a:t>Builds health literacy and flags abnormal results</a:t>
            </a:r>
          </a:p>
          <a:p>
            <a:pPr marL="169863" indent="-169863">
              <a:lnSpc>
                <a:spcPct val="90000"/>
              </a:lnSpc>
              <a:spcBef>
                <a:spcPct val="30000"/>
              </a:spcBef>
              <a:buFontTx/>
              <a:buChar char="•"/>
            </a:pPr>
            <a:r>
              <a:rPr lang="en-US" sz="1600" dirty="0">
                <a:solidFill>
                  <a:srgbClr val="5F5F5F"/>
                </a:solidFill>
              </a:rPr>
              <a:t>Dynamic, 4-color printed report, and online printer-friendly report**</a:t>
            </a:r>
            <a:r>
              <a:rPr lang="en-US" dirty="0">
                <a:solidFill>
                  <a:srgbClr val="00499C"/>
                </a:solidFill>
              </a:rPr>
              <a:t>  </a:t>
            </a:r>
          </a:p>
          <a:p>
            <a:pPr marL="169863" indent="-169863">
              <a:lnSpc>
                <a:spcPct val="90000"/>
              </a:lnSpc>
              <a:spcBef>
                <a:spcPct val="30000"/>
              </a:spcBef>
              <a:buFontTx/>
              <a:buChar char="•"/>
            </a:pPr>
            <a:r>
              <a:rPr lang="en-US" sz="1600" dirty="0">
                <a:solidFill>
                  <a:srgbClr val="5F5F5F"/>
                </a:solidFill>
              </a:rPr>
              <a:t>Online version features prior year results to provide historical trending*</a:t>
            </a:r>
          </a:p>
          <a:p>
            <a:pPr marL="169863" indent="-169863">
              <a:lnSpc>
                <a:spcPct val="90000"/>
              </a:lnSpc>
              <a:spcBef>
                <a:spcPct val="30000"/>
              </a:spcBef>
              <a:buFontTx/>
              <a:buChar char="•"/>
            </a:pPr>
            <a:r>
              <a:rPr lang="en-US" sz="1600" dirty="0">
                <a:solidFill>
                  <a:srgbClr val="5F5F5F"/>
                </a:solidFill>
              </a:rPr>
              <a:t>Features full-color physician tear-out summary page and encourages coordination of care with physician</a:t>
            </a:r>
          </a:p>
        </p:txBody>
      </p:sp>
      <p:sp>
        <p:nvSpPr>
          <p:cNvPr id="15369" name="Line 8"/>
          <p:cNvSpPr>
            <a:spLocks noChangeShapeType="1"/>
          </p:cNvSpPr>
          <p:nvPr/>
        </p:nvSpPr>
        <p:spPr bwMode="auto">
          <a:xfrm>
            <a:off x="381000" y="5059362"/>
            <a:ext cx="8458200" cy="0"/>
          </a:xfrm>
          <a:prstGeom prst="line">
            <a:avLst/>
          </a:prstGeom>
          <a:noFill/>
          <a:ln w="9525">
            <a:solidFill>
              <a:srgbClr val="00499C"/>
            </a:solidFill>
            <a:round/>
            <a:headEnd/>
            <a:tailEnd/>
          </a:ln>
          <a:effectLst/>
        </p:spPr>
        <p:txBody>
          <a:bodyPr wrap="none" anchor="ctr"/>
          <a:lstStyle/>
          <a:p>
            <a:endParaRPr lang="en-US">
              <a:solidFill>
                <a:prstClr val="black"/>
              </a:solidFill>
            </a:endParaRPr>
          </a:p>
        </p:txBody>
      </p:sp>
      <p:pic>
        <p:nvPicPr>
          <p:cNvPr id="15370" name="Picture 3"/>
          <p:cNvPicPr>
            <a:picLocks noChangeAspect="1" noChangeArrowheads="1"/>
          </p:cNvPicPr>
          <p:nvPr/>
        </p:nvPicPr>
        <p:blipFill>
          <a:blip r:embed="rId5" cstate="print"/>
          <a:srcRect/>
          <a:stretch>
            <a:fillRect/>
          </a:stretch>
        </p:blipFill>
        <p:spPr bwMode="auto">
          <a:xfrm>
            <a:off x="6799263" y="5135562"/>
            <a:ext cx="925512" cy="1112838"/>
          </a:xfrm>
          <a:prstGeom prst="rect">
            <a:avLst/>
          </a:prstGeom>
          <a:noFill/>
          <a:ln w="3175">
            <a:solidFill>
              <a:srgbClr val="00499C"/>
            </a:solidFill>
            <a:miter lim="800000"/>
            <a:headEnd/>
            <a:tailEnd/>
          </a:ln>
        </p:spPr>
      </p:pic>
      <p:pic>
        <p:nvPicPr>
          <p:cNvPr id="15371" name="Picture 2"/>
          <p:cNvPicPr>
            <a:picLocks noChangeAspect="1" noChangeArrowheads="1"/>
          </p:cNvPicPr>
          <p:nvPr/>
        </p:nvPicPr>
        <p:blipFill>
          <a:blip r:embed="rId6" cstate="print"/>
          <a:srcRect l="26875" t="15625" r="25000" b="6250"/>
          <a:stretch>
            <a:fillRect/>
          </a:stretch>
        </p:blipFill>
        <p:spPr bwMode="auto">
          <a:xfrm>
            <a:off x="7620000" y="5362575"/>
            <a:ext cx="1066800" cy="1143750"/>
          </a:xfrm>
          <a:prstGeom prst="rect">
            <a:avLst/>
          </a:prstGeom>
          <a:noFill/>
          <a:ln w="3175">
            <a:solidFill>
              <a:srgbClr val="00499C"/>
            </a:solidFill>
            <a:miter lim="800000"/>
            <a:headEnd/>
            <a:tailEnd/>
          </a:ln>
        </p:spPr>
      </p:pic>
      <p:pic>
        <p:nvPicPr>
          <p:cNvPr id="15373" name="Picture 12" descr="cover2"/>
          <p:cNvPicPr>
            <a:picLocks noChangeAspect="1" noChangeArrowheads="1"/>
          </p:cNvPicPr>
          <p:nvPr/>
        </p:nvPicPr>
        <p:blipFill>
          <a:blip r:embed="rId7" cstate="print"/>
          <a:srcRect/>
          <a:stretch>
            <a:fillRect/>
          </a:stretch>
        </p:blipFill>
        <p:spPr bwMode="auto">
          <a:xfrm>
            <a:off x="5448696" y="1219200"/>
            <a:ext cx="1942703" cy="2514600"/>
          </a:xfrm>
          <a:prstGeom prst="rect">
            <a:avLst/>
          </a:prstGeom>
          <a:noFill/>
          <a:ln w="3175" algn="ctr">
            <a:solidFill>
              <a:srgbClr val="00499C"/>
            </a:solidFill>
            <a:miter lim="800000"/>
            <a:headEnd/>
            <a:tailEnd/>
          </a:ln>
          <a:effectLst/>
        </p:spPr>
      </p:pic>
      <p:pic>
        <p:nvPicPr>
          <p:cNvPr id="15374" name="Picture 13" descr="MetS Scoring_Page_2"/>
          <p:cNvPicPr>
            <a:picLocks noChangeAspect="1" noChangeArrowheads="1"/>
          </p:cNvPicPr>
          <p:nvPr/>
        </p:nvPicPr>
        <p:blipFill>
          <a:blip r:embed="rId8" cstate="print"/>
          <a:srcRect/>
          <a:stretch>
            <a:fillRect/>
          </a:stretch>
        </p:blipFill>
        <p:spPr bwMode="auto">
          <a:xfrm>
            <a:off x="6796088" y="1905000"/>
            <a:ext cx="1942703" cy="2514600"/>
          </a:xfrm>
          <a:prstGeom prst="rect">
            <a:avLst/>
          </a:prstGeom>
          <a:noFill/>
          <a:ln w="3175" algn="ctr">
            <a:solidFill>
              <a:srgbClr val="00499C"/>
            </a:solidFill>
            <a:miter lim="800000"/>
            <a:headEnd/>
            <a:tailEnd/>
          </a:ln>
          <a:effectLst/>
        </p:spPr>
      </p:pic>
      <p:sp>
        <p:nvSpPr>
          <p:cNvPr id="15375" name="Oval 14"/>
          <p:cNvSpPr>
            <a:spLocks noChangeArrowheads="1"/>
          </p:cNvSpPr>
          <p:nvPr/>
        </p:nvSpPr>
        <p:spPr bwMode="auto">
          <a:xfrm>
            <a:off x="4648200" y="609600"/>
            <a:ext cx="838200" cy="762000"/>
          </a:xfrm>
          <a:prstGeom prst="ellipse">
            <a:avLst/>
          </a:prstGeom>
          <a:solidFill>
            <a:srgbClr val="99CC00"/>
          </a:solidFill>
          <a:ln w="9525">
            <a:solidFill>
              <a:schemeClr val="tx1"/>
            </a:solidFill>
            <a:round/>
            <a:headEnd/>
            <a:tailEnd/>
          </a:ln>
          <a:effectLst/>
        </p:spPr>
        <p:txBody>
          <a:bodyPr wrap="none" anchor="ctr"/>
          <a:lstStyle/>
          <a:p>
            <a:pPr algn="ctr"/>
            <a:r>
              <a:rPr lang="en-US" b="1" dirty="0">
                <a:solidFill>
                  <a:prstClr val="white"/>
                </a:solidFill>
              </a:rPr>
              <a:t>New!</a:t>
            </a:r>
          </a:p>
        </p:txBody>
      </p:sp>
      <p:sp>
        <p:nvSpPr>
          <p:cNvPr id="16" name="Rectangle 2"/>
          <p:cNvSpPr txBox="1">
            <a:spLocks noChangeArrowheads="1"/>
          </p:cNvSpPr>
          <p:nvPr/>
        </p:nvSpPr>
        <p:spPr>
          <a:xfrm>
            <a:off x="0" y="1"/>
            <a:ext cx="6324600" cy="533400"/>
          </a:xfrm>
          <a:prstGeom prst="rect">
            <a:avLst/>
          </a:prstGeom>
          <a:solidFill>
            <a:schemeClr val="accent1">
              <a:lumMod val="75000"/>
            </a:schemeClr>
          </a:solidFill>
        </p:spPr>
        <p:txBody>
          <a:bodyPr vert="horz" anchor="b">
            <a:noAutofit/>
          </a:bodyPr>
          <a:lstStyle/>
          <a:p>
            <a:pPr>
              <a:spcBef>
                <a:spcPct val="0"/>
              </a:spcBef>
              <a:defRPr/>
            </a:pPr>
            <a:r>
              <a:rPr lang="en-US" sz="2400" dirty="0" smtClean="0">
                <a:solidFill>
                  <a:prstClr val="white"/>
                </a:solidFill>
              </a:rPr>
              <a:t>Introducing “My 5 to Health Profile”</a:t>
            </a:r>
            <a:endParaRPr lang="en-US" sz="2400" cap="small" dirty="0" smtClean="0">
              <a:solidFill>
                <a:prstClr val="white"/>
              </a:solidFill>
            </a:endParaRPr>
          </a:p>
        </p:txBody>
      </p:sp>
      <p:pic>
        <p:nvPicPr>
          <p:cNvPr id="17" name="Picture 2" descr="C:\Users\Jhodges\AppData\Local\Microsoft\Windows\Temporary Internet Files\Content.Outlook\LNPM3RM4\OCTANE WELLNESS.jpg"/>
          <p:cNvPicPr>
            <a:picLocks noChangeAspect="1" noChangeArrowheads="1"/>
          </p:cNvPicPr>
          <p:nvPr/>
        </p:nvPicPr>
        <p:blipFill>
          <a:blip r:embed="rId9" cstate="print"/>
          <a:srcRect/>
          <a:stretch>
            <a:fillRect/>
          </a:stretch>
        </p:blipFill>
        <p:spPr bwMode="auto">
          <a:xfrm>
            <a:off x="6858000" y="76200"/>
            <a:ext cx="1752600" cy="751454"/>
          </a:xfrm>
          <a:prstGeom prst="rect">
            <a:avLst/>
          </a:prstGeom>
          <a:noFill/>
          <a:ln>
            <a:noFill/>
          </a:ln>
          <a:effectLst/>
        </p:spPr>
      </p:pic>
    </p:spTree>
    <p:extLst>
      <p:ext uri="{BB962C8B-B14F-4D97-AF65-F5344CB8AC3E}">
        <p14:creationId xmlns:p14="http://schemas.microsoft.com/office/powerpoint/2010/main" val="1753530983"/>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5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1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name="14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4.xml><?xml version="1.0" encoding="utf-8"?>
<a:theme xmlns:a="http://schemas.openxmlformats.org/drawingml/2006/main" name="15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5.xml><?xml version="1.0" encoding="utf-8"?>
<a:theme xmlns:a="http://schemas.openxmlformats.org/drawingml/2006/main" name="16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6.xml><?xml version="1.0" encoding="utf-8"?>
<a:theme xmlns:a="http://schemas.openxmlformats.org/drawingml/2006/main" name="17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7.xml><?xml version="1.0" encoding="utf-8"?>
<a:theme xmlns:a="http://schemas.openxmlformats.org/drawingml/2006/main" name="18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9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1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1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6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A45B906AF68B468A3C983E6B37B9B8" ma:contentTypeVersion="0" ma:contentTypeDescription="Create a new document." ma:contentTypeScope="" ma:versionID="f1567ac32e6e409673b944325005df6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C59AD16-48BF-4BF2-990B-851E9CABB727}">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5F51C78-330D-4768-8FDA-3D725049DE45}">
  <ds:schemaRefs>
    <ds:schemaRef ds:uri="http://schemas.microsoft.com/sharepoint/v3/contenttype/forms"/>
  </ds:schemaRefs>
</ds:datastoreItem>
</file>

<file path=customXml/itemProps3.xml><?xml version="1.0" encoding="utf-8"?>
<ds:datastoreItem xmlns:ds="http://schemas.openxmlformats.org/officeDocument/2006/customXml" ds:itemID="{FCFB5C08-C469-4F88-84BF-00968059A9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20137</TotalTime>
  <Words>2379</Words>
  <Application>Microsoft Office PowerPoint</Application>
  <PresentationFormat>On-screen Show (4:3)</PresentationFormat>
  <Paragraphs>332</Paragraphs>
  <Slides>18</Slides>
  <Notes>11</Notes>
  <HiddenSlides>0</HiddenSlides>
  <MMClips>0</MMClips>
  <ScaleCrop>false</ScaleCrop>
  <HeadingPairs>
    <vt:vector size="6" baseType="variant">
      <vt:variant>
        <vt:lpstr>Theme</vt:lpstr>
      </vt:variant>
      <vt:variant>
        <vt:i4>17</vt:i4>
      </vt:variant>
      <vt:variant>
        <vt:lpstr>Embedded OLE Servers</vt:lpstr>
      </vt:variant>
      <vt:variant>
        <vt:i4>2</vt:i4>
      </vt:variant>
      <vt:variant>
        <vt:lpstr>Slide Titles</vt:lpstr>
      </vt:variant>
      <vt:variant>
        <vt:i4>18</vt:i4>
      </vt:variant>
    </vt:vector>
  </HeadingPairs>
  <TitlesOfParts>
    <vt:vector size="37" baseType="lpstr">
      <vt:lpstr>Office Theme</vt:lpstr>
      <vt:lpstr>1_Oriel</vt:lpstr>
      <vt:lpstr>3_Oriel</vt:lpstr>
      <vt:lpstr>9_Oriel</vt:lpstr>
      <vt:lpstr>Oriel</vt:lpstr>
      <vt:lpstr>11_Oriel</vt:lpstr>
      <vt:lpstr>12_Oriel</vt:lpstr>
      <vt:lpstr>2_Oriel</vt:lpstr>
      <vt:lpstr>6_Oriel</vt:lpstr>
      <vt:lpstr>4_Oriel</vt:lpstr>
      <vt:lpstr>5_Oriel</vt:lpstr>
      <vt:lpstr>13_Oriel</vt:lpstr>
      <vt:lpstr>14_Oriel</vt:lpstr>
      <vt:lpstr>15_Oriel</vt:lpstr>
      <vt:lpstr>16_Oriel</vt:lpstr>
      <vt:lpstr>17_Oriel</vt:lpstr>
      <vt:lpstr>18_Oriel</vt:lpstr>
      <vt:lpstr>Acrobat Document</vt:lpstr>
      <vt:lpstr>Chart</vt:lpstr>
      <vt:lpstr>INETICO is a Proud Partner, Providing the most cutting edge technology and breakthrough Clinical Risk Mitigation Solutions in the Industry today.</vt:lpstr>
      <vt:lpstr>What is Octane Wellness?</vt:lpstr>
      <vt:lpstr>Risk Mitigation Model</vt:lpstr>
      <vt:lpstr>Program Components</vt:lpstr>
      <vt:lpstr>PowerPoint Presentation</vt:lpstr>
      <vt:lpstr>Octane’s target Focus</vt:lpstr>
      <vt:lpstr>PowerPoint Presentation</vt:lpstr>
      <vt:lpstr>PowerPoint Presentation</vt:lpstr>
      <vt:lpstr>PowerPoint Presentation</vt:lpstr>
      <vt:lpstr>PowerPoint Presentation</vt:lpstr>
      <vt:lpstr>PowerPoint Presentation</vt:lpstr>
      <vt:lpstr>We Manage the Entire Program</vt:lpstr>
      <vt:lpstr>PowerPoint Presentation</vt:lpstr>
      <vt:lpstr>PowerPoint Presentation</vt:lpstr>
      <vt:lpstr>PowerPoint Presentation</vt:lpstr>
      <vt:lpstr>PowerPoint Presentation</vt:lpstr>
      <vt:lpstr>member engagement and participation/compliance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Jeanette Earley</dc:creator>
  <cp:lastModifiedBy>Art Hoath</cp:lastModifiedBy>
  <cp:revision>357</cp:revision>
  <cp:lastPrinted>2015-03-16T15:51:03Z</cp:lastPrinted>
  <dcterms:created xsi:type="dcterms:W3CDTF">2012-09-19T12:43:57Z</dcterms:created>
  <dcterms:modified xsi:type="dcterms:W3CDTF">2016-04-29T15:41:18Z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0x01010042A45B906AF68B468A3C983E6B37B9B8</vt:lpwstr>
  </property>
</Properties>
</file>