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  <p:sldMasterId id="214748367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5143500" cx="9144000"/>
  <p:notesSz cx="6858000" cy="9144000"/>
  <p:embeddedFontLst>
    <p:embeddedFont>
      <p:font typeface="Karla SemiBold"/>
      <p:regular r:id="rId24"/>
      <p:bold r:id="rId25"/>
      <p:italic r:id="rId26"/>
      <p:boldItalic r:id="rId27"/>
    </p:embeddedFont>
    <p:embeddedFont>
      <p:font typeface="Karla ExtraBold"/>
      <p:bold r:id="rId28"/>
      <p:boldItalic r:id="rId29"/>
    </p:embeddedFont>
    <p:embeddedFont>
      <p:font typeface="Karla Medium"/>
      <p:regular r:id="rId30"/>
      <p:bold r:id="rId31"/>
      <p:italic r:id="rId32"/>
      <p:boldItalic r:id="rId33"/>
    </p:embeddedFont>
    <p:embeddedFont>
      <p:font typeface="Helvetica Neue"/>
      <p:regular r:id="rId34"/>
      <p:bold r:id="rId35"/>
      <p:italic r:id="rId36"/>
      <p:boldItalic r:id="rId37"/>
    </p:embeddedFont>
    <p:embeddedFont>
      <p:font typeface="Karla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Karla-italic.fntdata"/><Relationship Id="rId20" Type="http://schemas.openxmlformats.org/officeDocument/2006/relationships/slide" Target="slides/slide13.xml"/><Relationship Id="rId41" Type="http://schemas.openxmlformats.org/officeDocument/2006/relationships/font" Target="fonts/Karla-bold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KarlaSemiBold-regular.fntdata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KarlaSemiBold-italic.fntdata"/><Relationship Id="rId25" Type="http://schemas.openxmlformats.org/officeDocument/2006/relationships/font" Target="fonts/KarlaSemiBold-bold.fntdata"/><Relationship Id="rId28" Type="http://schemas.openxmlformats.org/officeDocument/2006/relationships/font" Target="fonts/KarlaExtraBold-bold.fntdata"/><Relationship Id="rId27" Type="http://schemas.openxmlformats.org/officeDocument/2006/relationships/font" Target="fonts/KarlaSemiBold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KarlaExtraBold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KarlaMedium-bold.fntdata"/><Relationship Id="rId30" Type="http://schemas.openxmlformats.org/officeDocument/2006/relationships/font" Target="fonts/KarlaMedium-regular.fntdata"/><Relationship Id="rId11" Type="http://schemas.openxmlformats.org/officeDocument/2006/relationships/slide" Target="slides/slide4.xml"/><Relationship Id="rId33" Type="http://schemas.openxmlformats.org/officeDocument/2006/relationships/font" Target="fonts/KarlaMedium-boldItalic.fntdata"/><Relationship Id="rId10" Type="http://schemas.openxmlformats.org/officeDocument/2006/relationships/slide" Target="slides/slide3.xml"/><Relationship Id="rId32" Type="http://schemas.openxmlformats.org/officeDocument/2006/relationships/font" Target="fonts/KarlaMedium-italic.fntdata"/><Relationship Id="rId13" Type="http://schemas.openxmlformats.org/officeDocument/2006/relationships/slide" Target="slides/slide6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5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8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7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10.xml"/><Relationship Id="rId39" Type="http://schemas.openxmlformats.org/officeDocument/2006/relationships/font" Target="fonts/Karla-bold.fntdata"/><Relationship Id="rId16" Type="http://schemas.openxmlformats.org/officeDocument/2006/relationships/slide" Target="slides/slide9.xml"/><Relationship Id="rId38" Type="http://schemas.openxmlformats.org/officeDocument/2006/relationships/font" Target="fonts/Karla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90fe3ccf47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190fe3ccf47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9f187101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9f187101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b653f99ae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10b653f99a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4de6859e6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114de6859e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0b653f99ae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10b653f99ae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33e657c94_3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333e657c94_3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https://www.figma.com/proto/0mbMLAT6xUprj3xy2ooy9Y/onboarding-ui?node-id=1%3A776&amp;viewport=847%2C-121%2C1&amp;scaling=min-zoom&amp;page-id=0%3A1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33e657c94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33e657c94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https://www.figma.com/proto/0mbMLAT6xUprj3xy2ooy9Y/onboarding-ui?node-id=1%3A776&amp;viewport=847%2C-121%2C1&amp;scaling=min-zoom&amp;page-id=0%3A1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e4ef63237_2_1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Slide</a:t>
            </a:r>
            <a:endParaRPr/>
          </a:p>
        </p:txBody>
      </p:sp>
      <p:sp>
        <p:nvSpPr>
          <p:cNvPr id="314" name="Google Shape;314;g3e4ef63237_2_1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21387bc7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221387bc7c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d3311f9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ed3311f9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Replace with efficacy slide chart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8fdd0972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8fdd097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ee7cbe9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ee7cbe9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80ec82e628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180ec82e62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1f704dba9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https://www.figma.com/file/Me4m0JsNCF3Qp4WwVScIMV/rewards-ui?node-id=0%3A1</a:t>
            </a:r>
            <a:endParaRPr/>
          </a:p>
        </p:txBody>
      </p:sp>
      <p:sp>
        <p:nvSpPr>
          <p:cNvPr id="183" name="Google Shape;183;g241f704dba9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ee7cbe9c0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aee7cbe9c0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ee7cbe9c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ee7cbe9c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Replace with efficacy slide chart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2006417" y="1201170"/>
            <a:ext cx="162000" cy="1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300" lIns="20300" spcFirstLastPara="1" rIns="20300" wrap="square" tIns="203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1" sz="1100">
              <a:solidFill>
                <a:srgbClr val="4FD1ED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1937603" y="1201170"/>
            <a:ext cx="2997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300" lIns="20300" spcFirstLastPara="1" rIns="20300" wrap="square" tIns="20300">
            <a:noAutofit/>
          </a:bodyPr>
          <a:lstStyle>
            <a:lvl1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10150" lIns="10150" spcFirstLastPara="1" rIns="10150" wrap="square" tIns="1015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9pPr>
          </a:lstStyle>
          <a:p/>
        </p:txBody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20300" lIns="20300" spcFirstLastPara="1" rIns="20300" wrap="square" tIns="20300">
            <a:noAutofit/>
          </a:bodyPr>
          <a:lstStyle>
            <a:lvl1pPr indent="-228600" lvl="0" marL="457200" rtl="0">
              <a:spcBef>
                <a:spcPts val="800"/>
              </a:spcBef>
              <a:spcAft>
                <a:spcPts val="0"/>
              </a:spcAft>
              <a:buClr>
                <a:srgbClr val="000035"/>
              </a:buClr>
              <a:buSzPts val="1100"/>
              <a:buNone/>
              <a:defRPr>
                <a:solidFill>
                  <a:srgbClr val="000035"/>
                </a:solidFill>
              </a:defRPr>
            </a:lvl1pPr>
            <a:lvl2pPr indent="-228600" lvl="1" marL="914400" rtl="0">
              <a:spcBef>
                <a:spcPts val="800"/>
              </a:spcBef>
              <a:spcAft>
                <a:spcPts val="0"/>
              </a:spcAft>
              <a:buClr>
                <a:srgbClr val="000035"/>
              </a:buClr>
              <a:buSzPts val="1100"/>
              <a:buNone/>
              <a:defRPr>
                <a:solidFill>
                  <a:srgbClr val="000035"/>
                </a:solidFill>
              </a:defRPr>
            </a:lvl2pPr>
            <a:lvl3pPr indent="-228600" lvl="2" marL="1371600" rtl="0">
              <a:spcBef>
                <a:spcPts val="800"/>
              </a:spcBef>
              <a:spcAft>
                <a:spcPts val="0"/>
              </a:spcAft>
              <a:buClr>
                <a:srgbClr val="000035"/>
              </a:buClr>
              <a:buSzPts val="1100"/>
              <a:buNone/>
              <a:defRPr>
                <a:solidFill>
                  <a:srgbClr val="000035"/>
                </a:solidFill>
              </a:defRPr>
            </a:lvl3pPr>
            <a:lvl4pPr indent="-228600" lvl="3" marL="1828800" rtl="0">
              <a:spcBef>
                <a:spcPts val="800"/>
              </a:spcBef>
              <a:spcAft>
                <a:spcPts val="0"/>
              </a:spcAft>
              <a:buClr>
                <a:srgbClr val="000035"/>
              </a:buClr>
              <a:buSzPts val="1100"/>
              <a:buNone/>
              <a:defRPr>
                <a:solidFill>
                  <a:srgbClr val="000035"/>
                </a:solidFill>
              </a:defRPr>
            </a:lvl4pPr>
            <a:lvl5pPr indent="-228600" lvl="4" marL="2286000" rtl="0">
              <a:spcBef>
                <a:spcPts val="800"/>
              </a:spcBef>
              <a:spcAft>
                <a:spcPts val="0"/>
              </a:spcAft>
              <a:buClr>
                <a:srgbClr val="000035"/>
              </a:buClr>
              <a:buSzPts val="1100"/>
              <a:buNone/>
              <a:defRPr>
                <a:solidFill>
                  <a:srgbClr val="000035"/>
                </a:solidFill>
              </a:defRPr>
            </a:lvl5pPr>
            <a:lvl6pPr indent="-298450" lvl="5" marL="2743200" rtl="0">
              <a:spcBef>
                <a:spcPts val="800"/>
              </a:spcBef>
              <a:spcAft>
                <a:spcPts val="0"/>
              </a:spcAft>
              <a:buClr>
                <a:srgbClr val="000035"/>
              </a:buClr>
              <a:buSzPts val="1100"/>
              <a:buChar char="•"/>
              <a:defRPr>
                <a:solidFill>
                  <a:srgbClr val="000035"/>
                </a:solidFill>
              </a:defRPr>
            </a:lvl6pPr>
            <a:lvl7pPr indent="-298450" lvl="6" marL="3200400" rtl="0">
              <a:spcBef>
                <a:spcPts val="800"/>
              </a:spcBef>
              <a:spcAft>
                <a:spcPts val="0"/>
              </a:spcAft>
              <a:buClr>
                <a:srgbClr val="000035"/>
              </a:buClr>
              <a:buSzPts val="1100"/>
              <a:buChar char="•"/>
              <a:defRPr>
                <a:solidFill>
                  <a:srgbClr val="000035"/>
                </a:solidFill>
              </a:defRPr>
            </a:lvl7pPr>
            <a:lvl8pPr indent="-298450" lvl="7" marL="3657600" rtl="0">
              <a:spcBef>
                <a:spcPts val="800"/>
              </a:spcBef>
              <a:spcAft>
                <a:spcPts val="0"/>
              </a:spcAft>
              <a:buClr>
                <a:srgbClr val="000035"/>
              </a:buClr>
              <a:buSzPts val="1100"/>
              <a:buChar char="•"/>
              <a:defRPr>
                <a:solidFill>
                  <a:srgbClr val="000035"/>
                </a:solidFill>
              </a:defRPr>
            </a:lvl8pPr>
            <a:lvl9pPr indent="-298450" lvl="8" marL="4114800" rtl="0">
              <a:spcBef>
                <a:spcPts val="800"/>
              </a:spcBef>
              <a:spcAft>
                <a:spcPts val="0"/>
              </a:spcAft>
              <a:buClr>
                <a:srgbClr val="000035"/>
              </a:buClr>
              <a:buSzPts val="1100"/>
              <a:buChar char="•"/>
              <a:defRPr>
                <a:solidFill>
                  <a:srgbClr val="000035"/>
                </a:solidFill>
              </a:defRPr>
            </a:lvl9pPr>
          </a:lstStyle>
          <a:p/>
        </p:txBody>
      </p:sp>
      <p:sp>
        <p:nvSpPr>
          <p:cNvPr id="61" name="Google Shape;6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20300" lIns="20300" spcFirstLastPara="1" rIns="20300" wrap="square" tIns="203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64" name="Google Shape;64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65" name="Google Shape;65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35"/>
              </a:buClr>
              <a:buSzPts val="3600"/>
              <a:buNone/>
              <a:defRPr sz="3600">
                <a:solidFill>
                  <a:srgbClr val="00003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2" name="Google Shape;72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B8"/>
              </a:buClr>
              <a:buSzPts val="2400"/>
              <a:buNone/>
              <a:defRPr sz="2400">
                <a:solidFill>
                  <a:srgbClr val="A6A6B8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3" name="Google Shape;7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6" name="Google Shape;7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9pPr>
          </a:lstStyle>
          <a:p/>
        </p:txBody>
      </p:sp>
      <p:sp>
        <p:nvSpPr>
          <p:cNvPr id="79" name="Google Shape;7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35"/>
              </a:buClr>
              <a:buSzPts val="1800"/>
              <a:buChar char="●"/>
              <a:defRPr>
                <a:solidFill>
                  <a:srgbClr val="000035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○"/>
              <a:defRPr>
                <a:solidFill>
                  <a:srgbClr val="000035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■"/>
              <a:defRPr>
                <a:solidFill>
                  <a:srgbClr val="000035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●"/>
              <a:defRPr>
                <a:solidFill>
                  <a:srgbClr val="000035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○"/>
              <a:defRPr>
                <a:solidFill>
                  <a:srgbClr val="000035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■"/>
              <a:defRPr>
                <a:solidFill>
                  <a:srgbClr val="000035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●"/>
              <a:defRPr>
                <a:solidFill>
                  <a:srgbClr val="000035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○"/>
              <a:defRPr>
                <a:solidFill>
                  <a:srgbClr val="000035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35"/>
              </a:buClr>
              <a:buSzPts val="1400"/>
              <a:buChar char="■"/>
              <a:defRPr>
                <a:solidFill>
                  <a:srgbClr val="000035"/>
                </a:solidFill>
              </a:defRPr>
            </a:lvl9pPr>
          </a:lstStyle>
          <a:p/>
        </p:txBody>
      </p:sp>
      <p:sp>
        <p:nvSpPr>
          <p:cNvPr id="80" name="Google Shape;8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4" name="Google Shape;84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5" name="Google Shape;8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1" name="Google Shape;91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2" name="Google Shape;9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5" name="Google Shape;9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9" name="Google Shape;99;p2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0" name="Google Shape;100;p2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4" name="Google Shape;10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" name="Google Shape;10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D2FBC"/>
              </a:buClr>
              <a:buSzPts val="1400"/>
              <a:buNone/>
              <a:defRPr sz="1400">
                <a:solidFill>
                  <a:srgbClr val="4D2FBC"/>
                </a:solidFill>
              </a:defRPr>
            </a:lvl9pPr>
          </a:lstStyle>
          <a:p/>
        </p:txBody>
      </p:sp>
      <p:sp>
        <p:nvSpPr>
          <p:cNvPr id="113" name="Google Shape;11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35"/>
              </a:buClr>
              <a:buSzPts val="1800"/>
              <a:buChar char="●"/>
              <a:defRPr>
                <a:solidFill>
                  <a:srgbClr val="000035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○"/>
              <a:defRPr>
                <a:solidFill>
                  <a:srgbClr val="000035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■"/>
              <a:defRPr>
                <a:solidFill>
                  <a:srgbClr val="000035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●"/>
              <a:defRPr>
                <a:solidFill>
                  <a:srgbClr val="000035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○"/>
              <a:defRPr>
                <a:solidFill>
                  <a:srgbClr val="000035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■"/>
              <a:defRPr>
                <a:solidFill>
                  <a:srgbClr val="000035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●"/>
              <a:defRPr>
                <a:solidFill>
                  <a:srgbClr val="000035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000035"/>
              </a:buClr>
              <a:buSzPts val="1400"/>
              <a:buChar char="○"/>
              <a:defRPr>
                <a:solidFill>
                  <a:srgbClr val="000035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000035"/>
              </a:buClr>
              <a:buSzPts val="1400"/>
              <a:buChar char="■"/>
              <a:defRPr>
                <a:solidFill>
                  <a:srgbClr val="000035"/>
                </a:solidFill>
              </a:defRPr>
            </a:lvl9pPr>
          </a:lstStyle>
          <a:p/>
        </p:txBody>
      </p:sp>
      <p:sp>
        <p:nvSpPr>
          <p:cNvPr id="114" name="Google Shape;11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/>
          <p:nvPr>
            <p:ph idx="12" type="sldNum"/>
          </p:nvPr>
        </p:nvSpPr>
        <p:spPr>
          <a:xfrm>
            <a:off x="2006417" y="1201170"/>
            <a:ext cx="162000" cy="1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300" lIns="20300" spcFirstLastPara="1" rIns="20300" wrap="square" tIns="203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800"/>
              <a:buFont typeface="Helvetica Neue"/>
              <a:buNone/>
              <a:defRPr b="0" i="0" sz="800" u="none" cap="none" strike="noStrike">
                <a:solidFill>
                  <a:srgbClr val="8795A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370012" y="577453"/>
            <a:ext cx="7315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150" lIns="10150" spcFirstLastPara="1" rIns="10150" wrap="square" tIns="10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EB21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EB21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EB21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EB21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EB21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EB21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EB21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EB21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2155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EB215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103812" y="1828800"/>
            <a:ext cx="35814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20300" lIns="20300" spcFirstLastPara="1" rIns="20300" wrap="square" tIns="20300">
            <a:no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9A6BC"/>
              </a:buClr>
              <a:buSzPts val="1100"/>
              <a:buFont typeface="Helvetica Neue"/>
              <a:buNone/>
              <a:defRPr b="0" i="0" sz="1100" u="none" cap="none" strike="noStrike">
                <a:solidFill>
                  <a:srgbClr val="99A6B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9A6BC"/>
              </a:buClr>
              <a:buSzPts val="1100"/>
              <a:buFont typeface="Helvetica Neue"/>
              <a:buNone/>
              <a:defRPr b="0" i="0" sz="1100" u="none" cap="none" strike="noStrike">
                <a:solidFill>
                  <a:srgbClr val="99A6B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9A6BC"/>
              </a:buClr>
              <a:buSzPts val="1100"/>
              <a:buFont typeface="Helvetica Neue"/>
              <a:buNone/>
              <a:defRPr b="0" i="0" sz="1100" u="none" cap="none" strike="noStrike">
                <a:solidFill>
                  <a:srgbClr val="99A6B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9A6BC"/>
              </a:buClr>
              <a:buSzPts val="1100"/>
              <a:buFont typeface="Helvetica Neue"/>
              <a:buNone/>
              <a:defRPr b="0" i="0" sz="1100" u="none" cap="none" strike="noStrike">
                <a:solidFill>
                  <a:srgbClr val="99A6B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9A6BC"/>
              </a:buClr>
              <a:buSzPts val="1100"/>
              <a:buFont typeface="Helvetica Neue"/>
              <a:buNone/>
              <a:defRPr b="0" i="0" sz="1100" u="none" cap="none" strike="noStrike">
                <a:solidFill>
                  <a:srgbClr val="99A6B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8450" lvl="5" marL="27432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9A6BC"/>
              </a:buClr>
              <a:buSzPts val="1100"/>
              <a:buFont typeface="Helvetica Neue"/>
              <a:buChar char="•"/>
              <a:defRPr b="0" i="0" sz="1100" u="none" cap="none" strike="noStrike">
                <a:solidFill>
                  <a:srgbClr val="99A6B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8450" lvl="6" marL="32004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9A6BC"/>
              </a:buClr>
              <a:buSzPts val="1100"/>
              <a:buFont typeface="Helvetica Neue"/>
              <a:buChar char="•"/>
              <a:defRPr b="0" i="0" sz="1100" u="none" cap="none" strike="noStrike">
                <a:solidFill>
                  <a:srgbClr val="99A6B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8450" lvl="7" marL="36576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9A6BC"/>
              </a:buClr>
              <a:buSzPts val="1100"/>
              <a:buFont typeface="Helvetica Neue"/>
              <a:buChar char="•"/>
              <a:defRPr b="0" i="0" sz="1100" u="none" cap="none" strike="noStrike">
                <a:solidFill>
                  <a:srgbClr val="99A6B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8450" lvl="8" marL="41148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9A6BC"/>
              </a:buClr>
              <a:buSzPts val="1100"/>
              <a:buFont typeface="Helvetica Neue"/>
              <a:buChar char="•"/>
              <a:defRPr b="0" i="0" sz="1100" u="none" cap="none" strike="noStrike">
                <a:solidFill>
                  <a:srgbClr val="99A6B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1937603" y="1201170"/>
            <a:ext cx="2997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300" lIns="20300" spcFirstLastPara="1" rIns="20300" wrap="square" tIns="20300">
            <a:noAutofit/>
          </a:bodyPr>
          <a:lstStyle>
            <a:lvl1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D1ED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4FD1E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sz="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rla"/>
              <a:buNone/>
              <a:defRPr b="1" sz="2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9A"/>
              </a:buClr>
              <a:buSzPts val="1800"/>
              <a:buFont typeface="Karla"/>
              <a:buChar char="●"/>
              <a:defRPr sz="1800">
                <a:solidFill>
                  <a:srgbClr val="7F7F9A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F7F9A"/>
              </a:buClr>
              <a:buSzPts val="1400"/>
              <a:buFont typeface="Karla"/>
              <a:buChar char="○"/>
              <a:defRPr>
                <a:solidFill>
                  <a:srgbClr val="7F7F9A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F7F9A"/>
              </a:buClr>
              <a:buSzPts val="1400"/>
              <a:buFont typeface="Karla"/>
              <a:buChar char="■"/>
              <a:defRPr>
                <a:solidFill>
                  <a:srgbClr val="7F7F9A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F7F9A"/>
              </a:buClr>
              <a:buSzPts val="1400"/>
              <a:buFont typeface="Karla"/>
              <a:buChar char="●"/>
              <a:defRPr>
                <a:solidFill>
                  <a:srgbClr val="7F7F9A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F7F9A"/>
              </a:buClr>
              <a:buSzPts val="1400"/>
              <a:buFont typeface="Karla"/>
              <a:buChar char="○"/>
              <a:defRPr>
                <a:solidFill>
                  <a:srgbClr val="7F7F9A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F7F9A"/>
              </a:buClr>
              <a:buSzPts val="1400"/>
              <a:buFont typeface="Karla"/>
              <a:buChar char="■"/>
              <a:defRPr>
                <a:solidFill>
                  <a:srgbClr val="7F7F9A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F7F9A"/>
              </a:buClr>
              <a:buSzPts val="1400"/>
              <a:buFont typeface="Karla"/>
              <a:buChar char="●"/>
              <a:defRPr>
                <a:solidFill>
                  <a:srgbClr val="7F7F9A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F7F9A"/>
              </a:buClr>
              <a:buSzPts val="1400"/>
              <a:buFont typeface="Karla"/>
              <a:buChar char="○"/>
              <a:defRPr>
                <a:solidFill>
                  <a:srgbClr val="7F7F9A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F7F9A"/>
              </a:buClr>
              <a:buSzPts val="1400"/>
              <a:buFont typeface="Karla"/>
              <a:buChar char="■"/>
              <a:defRPr>
                <a:solidFill>
                  <a:srgbClr val="7F7F9A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69" name="Google Shape;6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30.png"/><Relationship Id="rId5" Type="http://schemas.openxmlformats.org/officeDocument/2006/relationships/image" Target="../media/image38.png"/><Relationship Id="rId6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Relationship Id="rId5" Type="http://schemas.openxmlformats.org/officeDocument/2006/relationships/image" Target="../media/image49.png"/><Relationship Id="rId6" Type="http://schemas.openxmlformats.org/officeDocument/2006/relationships/image" Target="../media/image46.png"/><Relationship Id="rId7" Type="http://schemas.openxmlformats.org/officeDocument/2006/relationships/image" Target="../media/image44.png"/><Relationship Id="rId8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54.png"/><Relationship Id="rId5" Type="http://schemas.openxmlformats.org/officeDocument/2006/relationships/image" Target="../media/image52.png"/><Relationship Id="rId6" Type="http://schemas.openxmlformats.org/officeDocument/2006/relationships/image" Target="../media/image6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54.png"/><Relationship Id="rId5" Type="http://schemas.openxmlformats.org/officeDocument/2006/relationships/image" Target="../media/image57.png"/><Relationship Id="rId6" Type="http://schemas.openxmlformats.org/officeDocument/2006/relationships/image" Target="../media/image5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5" Type="http://schemas.openxmlformats.org/officeDocument/2006/relationships/hyperlink" Target="https://www.linkedin.com/company/18950825/admin/" TargetMode="External"/><Relationship Id="rId6" Type="http://schemas.openxmlformats.org/officeDocument/2006/relationships/hyperlink" Target="https://www.instagram.com/betteryou.ai/?hl=en" TargetMode="External"/><Relationship Id="rId7" Type="http://schemas.openxmlformats.org/officeDocument/2006/relationships/image" Target="../media/image53.png"/><Relationship Id="rId8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0.png"/><Relationship Id="rId13" Type="http://schemas.openxmlformats.org/officeDocument/2006/relationships/image" Target="../media/image21.png"/><Relationship Id="rId1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27.png"/><Relationship Id="rId15" Type="http://schemas.openxmlformats.org/officeDocument/2006/relationships/image" Target="../media/image35.png"/><Relationship Id="rId14" Type="http://schemas.openxmlformats.org/officeDocument/2006/relationships/image" Target="../media/image23.png"/><Relationship Id="rId17" Type="http://schemas.openxmlformats.org/officeDocument/2006/relationships/image" Target="../media/image28.png"/><Relationship Id="rId16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4.png"/><Relationship Id="rId8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47.png"/><Relationship Id="rId5" Type="http://schemas.openxmlformats.org/officeDocument/2006/relationships/image" Target="../media/image31.png"/><Relationship Id="rId6" Type="http://schemas.openxmlformats.org/officeDocument/2006/relationships/image" Target="../media/image29.png"/><Relationship Id="rId7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Relationship Id="rId7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2"/>
          <p:cNvPicPr preferRelativeResize="0"/>
          <p:nvPr/>
        </p:nvPicPr>
        <p:blipFill rotWithShape="1">
          <a:blip r:embed="rId3">
            <a:alphaModFix/>
          </a:blip>
          <a:srcRect b="-1675" l="1085" r="1085" t="33560"/>
          <a:stretch/>
        </p:blipFill>
        <p:spPr>
          <a:xfrm flipH="1">
            <a:off x="-1" y="0"/>
            <a:ext cx="9144001" cy="46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8150" y="595050"/>
            <a:ext cx="2947125" cy="411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175" y="1256100"/>
            <a:ext cx="4006351" cy="19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1"/>
          <p:cNvPicPr preferRelativeResize="0"/>
          <p:nvPr/>
        </p:nvPicPr>
        <p:blipFill rotWithShape="1">
          <a:blip r:embed="rId3">
            <a:alphaModFix/>
          </a:blip>
          <a:srcRect b="-4690" l="1085" r="1085" t="29276"/>
          <a:stretch/>
        </p:blipFill>
        <p:spPr>
          <a:xfrm flipH="1" rot="-10567434">
            <a:off x="-780666" y="849880"/>
            <a:ext cx="13256131" cy="5548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7" name="Google Shape;21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4100" y="3469349"/>
            <a:ext cx="3177325" cy="13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051" y="284169"/>
            <a:ext cx="2552700" cy="83672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1"/>
          <p:cNvSpPr txBox="1"/>
          <p:nvPr/>
        </p:nvSpPr>
        <p:spPr>
          <a:xfrm>
            <a:off x="477200" y="175450"/>
            <a:ext cx="47535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D2FBA"/>
                </a:solidFill>
                <a:latin typeface="Karla"/>
                <a:ea typeface="Karla"/>
                <a:cs typeface="Karla"/>
                <a:sym typeface="Karla"/>
              </a:rPr>
              <a:t>H&amp;R Block Snapshot</a:t>
            </a:r>
            <a:endParaRPr b="1" sz="1800">
              <a:solidFill>
                <a:srgbClr val="4D2FBA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D2FBA"/>
                </a:solidFill>
                <a:latin typeface="Karla"/>
                <a:ea typeface="Karla"/>
                <a:cs typeface="Karla"/>
                <a:sym typeface="Karla"/>
              </a:rPr>
              <a:t>500 employees signed up in the 1st week</a:t>
            </a:r>
            <a:endParaRPr b="1" sz="3200">
              <a:solidFill>
                <a:srgbClr val="4D2FBA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20" name="Google Shape;220;p41"/>
          <p:cNvSpPr txBox="1"/>
          <p:nvPr/>
        </p:nvSpPr>
        <p:spPr>
          <a:xfrm>
            <a:off x="477200" y="2036450"/>
            <a:ext cx="2904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Karla Medium"/>
                <a:ea typeface="Karla Medium"/>
                <a:cs typeface="Karla Medium"/>
                <a:sym typeface="Karla Medium"/>
              </a:rPr>
              <a:t>“I love being </a:t>
            </a:r>
            <a:r>
              <a:rPr lang="en" sz="1500">
                <a:solidFill>
                  <a:schemeClr val="lt1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connected to my fellow employees and doing challenges.</a:t>
            </a:r>
            <a:r>
              <a:rPr lang="en" sz="1500">
                <a:solidFill>
                  <a:schemeClr val="lt1"/>
                </a:solidFill>
                <a:latin typeface="Karla SemiBold"/>
                <a:ea typeface="Karla SemiBold"/>
                <a:cs typeface="Karla SemiBold"/>
                <a:sym typeface="Karla SemiBold"/>
              </a:rPr>
              <a:t> </a:t>
            </a:r>
            <a:r>
              <a:rPr lang="en" sz="1500">
                <a:solidFill>
                  <a:schemeClr val="lt1"/>
                </a:solidFill>
                <a:latin typeface="Karla Medium"/>
                <a:ea typeface="Karla Medium"/>
                <a:cs typeface="Karla Medium"/>
                <a:sym typeface="Karla Medium"/>
              </a:rPr>
              <a:t>Right now Tax Season is crazy so not much free time, but it doesn't take a lot of time for walking.”</a:t>
            </a:r>
            <a:endParaRPr sz="1500">
              <a:solidFill>
                <a:schemeClr val="lt1"/>
              </a:solidFill>
              <a:latin typeface="Karla Medium"/>
              <a:ea typeface="Karla Medium"/>
              <a:cs typeface="Karla Medium"/>
              <a:sym typeface="Karla Medium"/>
            </a:endParaRPr>
          </a:p>
        </p:txBody>
      </p:sp>
      <p:sp>
        <p:nvSpPr>
          <p:cNvPr id="221" name="Google Shape;221;p41"/>
          <p:cNvSpPr txBox="1"/>
          <p:nvPr/>
        </p:nvSpPr>
        <p:spPr>
          <a:xfrm>
            <a:off x="477200" y="3775625"/>
            <a:ext cx="3032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Karla Medium"/>
                <a:ea typeface="Karla Medium"/>
                <a:cs typeface="Karla Medium"/>
                <a:sym typeface="Karla Medium"/>
              </a:rPr>
              <a:t>“[I like that] It is behind the scenes keeping track. I </a:t>
            </a:r>
            <a:r>
              <a:rPr lang="en" sz="1500">
                <a:solidFill>
                  <a:schemeClr val="lt1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don't have to input any details once the set up is completed.</a:t>
            </a:r>
            <a:r>
              <a:rPr lang="en" sz="1500">
                <a:solidFill>
                  <a:schemeClr val="lt1"/>
                </a:solidFill>
                <a:latin typeface="Karla SemiBold"/>
                <a:ea typeface="Karla SemiBold"/>
                <a:cs typeface="Karla SemiBold"/>
                <a:sym typeface="Karla SemiBold"/>
              </a:rPr>
              <a:t>”</a:t>
            </a:r>
            <a:endParaRPr sz="1600">
              <a:solidFill>
                <a:schemeClr val="lt1"/>
              </a:solidFill>
              <a:latin typeface="Karla SemiBold"/>
              <a:ea typeface="Karla SemiBold"/>
              <a:cs typeface="Karla SemiBold"/>
              <a:sym typeface="Karla SemiBold"/>
            </a:endParaRPr>
          </a:p>
        </p:txBody>
      </p:sp>
      <p:sp>
        <p:nvSpPr>
          <p:cNvPr id="222" name="Google Shape;222;p41"/>
          <p:cNvSpPr txBox="1"/>
          <p:nvPr/>
        </p:nvSpPr>
        <p:spPr>
          <a:xfrm>
            <a:off x="3704556" y="2036450"/>
            <a:ext cx="2552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Karla Medium"/>
                <a:ea typeface="Karla Medium"/>
                <a:cs typeface="Karla Medium"/>
                <a:sym typeface="Karla Medium"/>
              </a:rPr>
              <a:t>“Encouraging, keeps me</a:t>
            </a:r>
            <a:r>
              <a:rPr lang="en" sz="1500">
                <a:solidFill>
                  <a:schemeClr val="lt1"/>
                </a:solidFill>
                <a:latin typeface="Karla SemiBold"/>
                <a:ea typeface="Karla SemiBold"/>
                <a:cs typeface="Karla SemiBold"/>
                <a:sym typeface="Karla SemiBold"/>
              </a:rPr>
              <a:t> </a:t>
            </a:r>
            <a:r>
              <a:rPr lang="en" sz="1500">
                <a:solidFill>
                  <a:schemeClr val="lt1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on track to reach goals.</a:t>
            </a:r>
            <a:r>
              <a:rPr lang="en" sz="1500">
                <a:solidFill>
                  <a:schemeClr val="lt1"/>
                </a:solidFill>
                <a:latin typeface="Karla SemiBold"/>
                <a:ea typeface="Karla SemiBold"/>
                <a:cs typeface="Karla SemiBold"/>
                <a:sym typeface="Karla SemiBold"/>
              </a:rPr>
              <a:t>”</a:t>
            </a:r>
            <a:endParaRPr sz="1500">
              <a:solidFill>
                <a:schemeClr val="lt1"/>
              </a:solidFill>
              <a:latin typeface="Karla SemiBold"/>
              <a:ea typeface="Karla SemiBold"/>
              <a:cs typeface="Karla SemiBold"/>
              <a:sym typeface="Karl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23" name="Google Shape;22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8760" y="1859711"/>
            <a:ext cx="2305201" cy="3118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2"/>
          <p:cNvPicPr preferRelativeResize="0"/>
          <p:nvPr/>
        </p:nvPicPr>
        <p:blipFill rotWithShape="1">
          <a:blip r:embed="rId3">
            <a:alphaModFix/>
          </a:blip>
          <a:srcRect b="-2094" l="1889" r="3619" t="51617"/>
          <a:stretch/>
        </p:blipFill>
        <p:spPr>
          <a:xfrm>
            <a:off x="0" y="0"/>
            <a:ext cx="9143999" cy="10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2"/>
          <p:cNvSpPr txBox="1"/>
          <p:nvPr/>
        </p:nvSpPr>
        <p:spPr>
          <a:xfrm>
            <a:off x="626775" y="219175"/>
            <a:ext cx="703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Sampling of Customers</a:t>
            </a:r>
            <a:endParaRPr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30" name="Google Shape;230;p42"/>
          <p:cNvGrpSpPr/>
          <p:nvPr/>
        </p:nvGrpSpPr>
        <p:grpSpPr>
          <a:xfrm>
            <a:off x="950400" y="1182600"/>
            <a:ext cx="7165475" cy="1254875"/>
            <a:chOff x="989263" y="1194913"/>
            <a:chExt cx="7165475" cy="1254875"/>
          </a:xfrm>
        </p:grpSpPr>
        <p:pic>
          <p:nvPicPr>
            <p:cNvPr id="231" name="Google Shape;231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89263" y="1194913"/>
              <a:ext cx="1254875" cy="1254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028300" y="1403818"/>
              <a:ext cx="2466475" cy="837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4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78938" y="1224900"/>
              <a:ext cx="1875799" cy="1194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42"/>
          <p:cNvGrpSpPr/>
          <p:nvPr/>
        </p:nvGrpSpPr>
        <p:grpSpPr>
          <a:xfrm>
            <a:off x="653685" y="2758492"/>
            <a:ext cx="7758904" cy="1247858"/>
            <a:chOff x="653698" y="2783131"/>
            <a:chExt cx="7758904" cy="1247858"/>
          </a:xfrm>
        </p:grpSpPr>
        <p:pic>
          <p:nvPicPr>
            <p:cNvPr id="235" name="Google Shape;235;p4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16380" y="2783131"/>
              <a:ext cx="2296222" cy="964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4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3698" y="2804486"/>
              <a:ext cx="2410711" cy="12265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7" name="Google Shape;237;p42"/>
          <p:cNvGrpSpPr/>
          <p:nvPr/>
        </p:nvGrpSpPr>
        <p:grpSpPr>
          <a:xfrm>
            <a:off x="1827530" y="3992200"/>
            <a:ext cx="5411214" cy="1032100"/>
            <a:chOff x="1644764" y="3992200"/>
            <a:chExt cx="5411214" cy="1032100"/>
          </a:xfrm>
        </p:grpSpPr>
        <p:pic>
          <p:nvPicPr>
            <p:cNvPr id="238" name="Google Shape;238;p4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507851" y="3992200"/>
              <a:ext cx="1548127" cy="103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4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644764" y="4026572"/>
              <a:ext cx="2927237" cy="9633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0" name="Google Shape;240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57100" y="2576550"/>
            <a:ext cx="1429800" cy="14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275" y="555502"/>
            <a:ext cx="3153201" cy="473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3"/>
          <p:cNvPicPr preferRelativeResize="0"/>
          <p:nvPr/>
        </p:nvPicPr>
        <p:blipFill rotWithShape="1">
          <a:blip r:embed="rId4">
            <a:alphaModFix/>
          </a:blip>
          <a:srcRect b="-2094" l="1889" r="3619" t="51617"/>
          <a:stretch/>
        </p:blipFill>
        <p:spPr>
          <a:xfrm>
            <a:off x="0" y="0"/>
            <a:ext cx="9143999" cy="10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3"/>
          <p:cNvSpPr txBox="1"/>
          <p:nvPr/>
        </p:nvSpPr>
        <p:spPr>
          <a:xfrm>
            <a:off x="626775" y="219175"/>
            <a:ext cx="703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Challenges</a:t>
            </a:r>
            <a:endParaRPr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8" name="Google Shape;248;p43"/>
          <p:cNvSpPr txBox="1"/>
          <p:nvPr/>
        </p:nvSpPr>
        <p:spPr>
          <a:xfrm>
            <a:off x="3233050" y="1059650"/>
            <a:ext cx="5339400" cy="3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205BA"/>
                </a:solidFill>
                <a:latin typeface="Karla"/>
                <a:ea typeface="Karla"/>
                <a:cs typeface="Karla"/>
                <a:sym typeface="Karla"/>
              </a:rPr>
              <a:t>Run challenges with individuals, groups, or company wide in the different wellness goals. </a:t>
            </a:r>
            <a:endParaRPr sz="1800">
              <a:solidFill>
                <a:srgbClr val="5205BA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205BA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205BA"/>
                </a:solidFill>
                <a:latin typeface="Karla"/>
                <a:ea typeface="Karla"/>
                <a:cs typeface="Karla"/>
                <a:sym typeface="Karla"/>
              </a:rPr>
              <a:t>Looking to boost engagement for your steps challenge? What if it didn’t require wearables or manual entry?</a:t>
            </a:r>
            <a:br>
              <a:rPr lang="en" sz="1800">
                <a:solidFill>
                  <a:srgbClr val="5205BA"/>
                </a:solidFill>
                <a:latin typeface="Karla"/>
                <a:ea typeface="Karla"/>
                <a:cs typeface="Karla"/>
                <a:sym typeface="Karla"/>
              </a:rPr>
            </a:br>
            <a:br>
              <a:rPr lang="en" sz="1800">
                <a:solidFill>
                  <a:srgbClr val="5205BA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" sz="1800">
                <a:solidFill>
                  <a:srgbClr val="5205BA"/>
                </a:solidFill>
                <a:latin typeface="Karla"/>
                <a:ea typeface="Karla"/>
                <a:cs typeface="Karla"/>
                <a:sym typeface="Karla"/>
              </a:rPr>
              <a:t>Wanting to try something new? How about a sleep or mindfulness challenge to give people a boost!</a:t>
            </a:r>
            <a:endParaRPr sz="1800">
              <a:solidFill>
                <a:srgbClr val="5205BA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4"/>
          <p:cNvPicPr preferRelativeResize="0"/>
          <p:nvPr/>
        </p:nvPicPr>
        <p:blipFill rotWithShape="1">
          <a:blip r:embed="rId3">
            <a:alphaModFix/>
          </a:blip>
          <a:srcRect b="-2094" l="1889" r="3619" t="51617"/>
          <a:stretch/>
        </p:blipFill>
        <p:spPr>
          <a:xfrm>
            <a:off x="0" y="0"/>
            <a:ext cx="9143999" cy="10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4"/>
          <p:cNvSpPr txBox="1"/>
          <p:nvPr/>
        </p:nvSpPr>
        <p:spPr>
          <a:xfrm>
            <a:off x="626775" y="219175"/>
            <a:ext cx="703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Highlights</a:t>
            </a:r>
            <a:endParaRPr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5" name="Google Shape;255;p44"/>
          <p:cNvSpPr txBox="1"/>
          <p:nvPr/>
        </p:nvSpPr>
        <p:spPr>
          <a:xfrm>
            <a:off x="5535375" y="1059650"/>
            <a:ext cx="3037200" cy="3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205BA"/>
                </a:solidFill>
                <a:latin typeface="Karla"/>
                <a:ea typeface="Karla"/>
                <a:cs typeface="Karla"/>
                <a:sym typeface="Karla"/>
              </a:rPr>
              <a:t>See your past wins in different categories and showcase how  far you’ve come.</a:t>
            </a:r>
            <a:endParaRPr sz="1800">
              <a:solidFill>
                <a:srgbClr val="5205BA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205BA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205BA"/>
                </a:solidFill>
                <a:latin typeface="Karla"/>
                <a:ea typeface="Karla"/>
                <a:cs typeface="Karla"/>
                <a:sym typeface="Karla"/>
              </a:rPr>
              <a:t>Used as a baseline to help members set new goals or maintain existing milestones</a:t>
            </a:r>
            <a:endParaRPr sz="1800">
              <a:solidFill>
                <a:srgbClr val="5205BA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56" name="Google Shape;25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647" y="961307"/>
            <a:ext cx="2298255" cy="421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5512" y="962098"/>
            <a:ext cx="2298250" cy="4213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5"/>
          <p:cNvPicPr preferRelativeResize="0"/>
          <p:nvPr/>
        </p:nvPicPr>
        <p:blipFill rotWithShape="1">
          <a:blip r:embed="rId3">
            <a:alphaModFix/>
          </a:blip>
          <a:srcRect b="-3243" l="1889" r="3619" t="47891"/>
          <a:stretch/>
        </p:blipFill>
        <p:spPr>
          <a:xfrm>
            <a:off x="0" y="0"/>
            <a:ext cx="9143999" cy="11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5"/>
          <p:cNvSpPr txBox="1"/>
          <p:nvPr/>
        </p:nvSpPr>
        <p:spPr>
          <a:xfrm>
            <a:off x="626775" y="219175"/>
            <a:ext cx="78225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User Testimonials</a:t>
            </a:r>
            <a:endParaRPr b="1"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64" name="Google Shape;264;p45"/>
          <p:cNvGrpSpPr/>
          <p:nvPr/>
        </p:nvGrpSpPr>
        <p:grpSpPr>
          <a:xfrm>
            <a:off x="669350" y="1862549"/>
            <a:ext cx="3740400" cy="2758975"/>
            <a:chOff x="235268" y="2357612"/>
            <a:chExt cx="3740400" cy="2396400"/>
          </a:xfrm>
        </p:grpSpPr>
        <p:sp>
          <p:nvSpPr>
            <p:cNvPr id="265" name="Google Shape;265;p45"/>
            <p:cNvSpPr/>
            <p:nvPr/>
          </p:nvSpPr>
          <p:spPr>
            <a:xfrm>
              <a:off x="235268" y="2357612"/>
              <a:ext cx="3740400" cy="23964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12900000" dist="114300">
                <a:srgbClr val="000000">
                  <a:alpha val="1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5"/>
            <p:cNvSpPr txBox="1"/>
            <p:nvPr/>
          </p:nvSpPr>
          <p:spPr>
            <a:xfrm>
              <a:off x="495293" y="2898762"/>
              <a:ext cx="3152400" cy="112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D2FBA"/>
                  </a:solidFill>
                  <a:latin typeface="Karla"/>
                  <a:ea typeface="Karla"/>
                  <a:cs typeface="Karla"/>
                  <a:sym typeface="Karla"/>
                </a:rPr>
                <a:t>Easy to integrate with fitness trackers. Good app to use and set goals for a better you. Education, social, fitness, and spiritual goals can be customized. Highly recommend it to take tiny steps to improving yourself.</a:t>
              </a:r>
              <a:endParaRPr sz="1200">
                <a:solidFill>
                  <a:srgbClr val="4D2FBA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267" name="Google Shape;267;p45"/>
          <p:cNvGrpSpPr/>
          <p:nvPr/>
        </p:nvGrpSpPr>
        <p:grpSpPr>
          <a:xfrm>
            <a:off x="1017038" y="3876857"/>
            <a:ext cx="1045950" cy="179425"/>
            <a:chOff x="770975" y="2963663"/>
            <a:chExt cx="1045950" cy="179425"/>
          </a:xfrm>
        </p:grpSpPr>
        <p:sp>
          <p:nvSpPr>
            <p:cNvPr id="268" name="Google Shape;268;p45"/>
            <p:cNvSpPr/>
            <p:nvPr/>
          </p:nvSpPr>
          <p:spPr>
            <a:xfrm>
              <a:off x="770975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45"/>
            <p:cNvSpPr/>
            <p:nvPr/>
          </p:nvSpPr>
          <p:spPr>
            <a:xfrm>
              <a:off x="985298" y="2963663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45"/>
            <p:cNvSpPr/>
            <p:nvPr/>
          </p:nvSpPr>
          <p:spPr>
            <a:xfrm>
              <a:off x="1199600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45"/>
            <p:cNvSpPr/>
            <p:nvPr/>
          </p:nvSpPr>
          <p:spPr>
            <a:xfrm>
              <a:off x="1413913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45"/>
            <p:cNvSpPr/>
            <p:nvPr/>
          </p:nvSpPr>
          <p:spPr>
            <a:xfrm>
              <a:off x="1628225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73" name="Google Shape;27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1566" y="4487075"/>
            <a:ext cx="1632459" cy="30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45"/>
          <p:cNvGrpSpPr/>
          <p:nvPr/>
        </p:nvGrpSpPr>
        <p:grpSpPr>
          <a:xfrm>
            <a:off x="4646625" y="2090950"/>
            <a:ext cx="3740400" cy="2260578"/>
            <a:chOff x="235271" y="2357613"/>
            <a:chExt cx="3740400" cy="1963500"/>
          </a:xfrm>
        </p:grpSpPr>
        <p:sp>
          <p:nvSpPr>
            <p:cNvPr id="275" name="Google Shape;275;p45"/>
            <p:cNvSpPr/>
            <p:nvPr/>
          </p:nvSpPr>
          <p:spPr>
            <a:xfrm>
              <a:off x="235271" y="2357613"/>
              <a:ext cx="3740400" cy="19635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12900000" dist="114300">
                <a:srgbClr val="000000">
                  <a:alpha val="1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45"/>
            <p:cNvSpPr txBox="1"/>
            <p:nvPr/>
          </p:nvSpPr>
          <p:spPr>
            <a:xfrm>
              <a:off x="495293" y="2898762"/>
              <a:ext cx="3265500" cy="8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D2FBA"/>
                  </a:solidFill>
                  <a:latin typeface="Karla SemiBold"/>
                  <a:ea typeface="Karla SemiBold"/>
                  <a:cs typeface="Karla SemiBold"/>
                  <a:sym typeface="Karla SemiBold"/>
                </a:rPr>
                <a:t>Love it!</a:t>
              </a:r>
              <a:endParaRPr>
                <a:solidFill>
                  <a:srgbClr val="4D2FBA"/>
                </a:solidFill>
                <a:latin typeface="Karla SemiBold"/>
                <a:ea typeface="Karla SemiBold"/>
                <a:cs typeface="Karla SemiBold"/>
                <a:sym typeface="Karla SemiBol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D2FBA"/>
                  </a:solidFill>
                  <a:latin typeface="Karla"/>
                  <a:ea typeface="Karla"/>
                  <a:cs typeface="Karla"/>
                  <a:sym typeface="Karla"/>
                </a:rPr>
                <a:t>This app is like having a little motivating partner in your pocket! Definitely recommended to many friends. </a:t>
              </a:r>
              <a:endParaRPr sz="1200">
                <a:solidFill>
                  <a:srgbClr val="4D2FBA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277" name="Google Shape;277;p45"/>
          <p:cNvGrpSpPr/>
          <p:nvPr/>
        </p:nvGrpSpPr>
        <p:grpSpPr>
          <a:xfrm>
            <a:off x="4994309" y="3768157"/>
            <a:ext cx="1045950" cy="179425"/>
            <a:chOff x="770975" y="2963663"/>
            <a:chExt cx="1045950" cy="179425"/>
          </a:xfrm>
        </p:grpSpPr>
        <p:sp>
          <p:nvSpPr>
            <p:cNvPr id="278" name="Google Shape;278;p45"/>
            <p:cNvSpPr/>
            <p:nvPr/>
          </p:nvSpPr>
          <p:spPr>
            <a:xfrm>
              <a:off x="770975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5"/>
            <p:cNvSpPr/>
            <p:nvPr/>
          </p:nvSpPr>
          <p:spPr>
            <a:xfrm>
              <a:off x="985298" y="2963663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5"/>
            <p:cNvSpPr/>
            <p:nvPr/>
          </p:nvSpPr>
          <p:spPr>
            <a:xfrm>
              <a:off x="1199600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45"/>
            <p:cNvSpPr/>
            <p:nvPr/>
          </p:nvSpPr>
          <p:spPr>
            <a:xfrm>
              <a:off x="1413913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5"/>
            <p:cNvSpPr/>
            <p:nvPr/>
          </p:nvSpPr>
          <p:spPr>
            <a:xfrm>
              <a:off x="1628225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3" name="Google Shape;28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5950" y="1131775"/>
            <a:ext cx="1527175" cy="15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3225" y="1360175"/>
            <a:ext cx="1527175" cy="152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6"/>
          <p:cNvPicPr preferRelativeResize="0"/>
          <p:nvPr/>
        </p:nvPicPr>
        <p:blipFill rotWithShape="1">
          <a:blip r:embed="rId3">
            <a:alphaModFix/>
          </a:blip>
          <a:srcRect b="-3243" l="1889" r="3619" t="47891"/>
          <a:stretch/>
        </p:blipFill>
        <p:spPr>
          <a:xfrm>
            <a:off x="0" y="0"/>
            <a:ext cx="9143999" cy="11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6"/>
          <p:cNvSpPr txBox="1"/>
          <p:nvPr/>
        </p:nvSpPr>
        <p:spPr>
          <a:xfrm>
            <a:off x="626775" y="219175"/>
            <a:ext cx="78225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User Testimonials</a:t>
            </a:r>
            <a:endParaRPr b="1"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91" name="Google Shape;291;p46"/>
          <p:cNvGrpSpPr/>
          <p:nvPr/>
        </p:nvGrpSpPr>
        <p:grpSpPr>
          <a:xfrm>
            <a:off x="669350" y="1862549"/>
            <a:ext cx="3740400" cy="2758975"/>
            <a:chOff x="235268" y="2357612"/>
            <a:chExt cx="3740400" cy="2396400"/>
          </a:xfrm>
        </p:grpSpPr>
        <p:sp>
          <p:nvSpPr>
            <p:cNvPr id="292" name="Google Shape;292;p46"/>
            <p:cNvSpPr/>
            <p:nvPr/>
          </p:nvSpPr>
          <p:spPr>
            <a:xfrm>
              <a:off x="235268" y="2357612"/>
              <a:ext cx="3740400" cy="23964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12900000" dist="114300">
                <a:srgbClr val="000000">
                  <a:alpha val="1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46"/>
            <p:cNvSpPr txBox="1"/>
            <p:nvPr/>
          </p:nvSpPr>
          <p:spPr>
            <a:xfrm>
              <a:off x="495293" y="2898762"/>
              <a:ext cx="3265500" cy="112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D2FBA"/>
                  </a:solidFill>
                  <a:latin typeface="Karla"/>
                  <a:ea typeface="Karla"/>
                  <a:cs typeface="Karla"/>
                  <a:sym typeface="Karla"/>
                </a:rPr>
                <a:t>This app is very helpful in starting new habits and creating new goals for yourself. It even rewards you for your hard work and I really appreciate that aspect! I have been </a:t>
              </a:r>
              <a:r>
                <a:rPr b="1" lang="en" sz="1200">
                  <a:solidFill>
                    <a:srgbClr val="4D2FBA"/>
                  </a:solidFill>
                  <a:latin typeface="Karla"/>
                  <a:ea typeface="Karla"/>
                  <a:cs typeface="Karla"/>
                  <a:sym typeface="Karla"/>
                </a:rPr>
                <a:t>getting more sleep, working out more, and staying on top of my health</a:t>
              </a:r>
              <a:r>
                <a:rPr lang="en" sz="1200">
                  <a:solidFill>
                    <a:srgbClr val="4D2FBA"/>
                  </a:solidFill>
                  <a:latin typeface="Karla"/>
                  <a:ea typeface="Karla"/>
                  <a:cs typeface="Karla"/>
                  <a:sym typeface="Karla"/>
                </a:rPr>
                <a:t> with this app.</a:t>
              </a:r>
              <a:endParaRPr b="1" sz="1200">
                <a:solidFill>
                  <a:srgbClr val="4D2FBA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294" name="Google Shape;294;p46"/>
          <p:cNvGrpSpPr/>
          <p:nvPr/>
        </p:nvGrpSpPr>
        <p:grpSpPr>
          <a:xfrm>
            <a:off x="1017038" y="3953057"/>
            <a:ext cx="1045950" cy="179425"/>
            <a:chOff x="770975" y="2963663"/>
            <a:chExt cx="1045950" cy="179425"/>
          </a:xfrm>
        </p:grpSpPr>
        <p:sp>
          <p:nvSpPr>
            <p:cNvPr id="295" name="Google Shape;295;p46"/>
            <p:cNvSpPr/>
            <p:nvPr/>
          </p:nvSpPr>
          <p:spPr>
            <a:xfrm>
              <a:off x="770975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46"/>
            <p:cNvSpPr/>
            <p:nvPr/>
          </p:nvSpPr>
          <p:spPr>
            <a:xfrm>
              <a:off x="985298" y="2963663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46"/>
            <p:cNvSpPr/>
            <p:nvPr/>
          </p:nvSpPr>
          <p:spPr>
            <a:xfrm>
              <a:off x="1199600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46"/>
            <p:cNvSpPr/>
            <p:nvPr/>
          </p:nvSpPr>
          <p:spPr>
            <a:xfrm>
              <a:off x="1413913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46"/>
            <p:cNvSpPr/>
            <p:nvPr/>
          </p:nvSpPr>
          <p:spPr>
            <a:xfrm>
              <a:off x="1628225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00" name="Google Shape;30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1566" y="4487075"/>
            <a:ext cx="1632459" cy="3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5973" y="1131800"/>
            <a:ext cx="1527150" cy="1527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46"/>
          <p:cNvGrpSpPr/>
          <p:nvPr/>
        </p:nvGrpSpPr>
        <p:grpSpPr>
          <a:xfrm>
            <a:off x="4646625" y="2090950"/>
            <a:ext cx="3740400" cy="2166977"/>
            <a:chOff x="235271" y="2357613"/>
            <a:chExt cx="3740400" cy="1882200"/>
          </a:xfrm>
        </p:grpSpPr>
        <p:sp>
          <p:nvSpPr>
            <p:cNvPr id="303" name="Google Shape;303;p46"/>
            <p:cNvSpPr/>
            <p:nvPr/>
          </p:nvSpPr>
          <p:spPr>
            <a:xfrm>
              <a:off x="235271" y="2357613"/>
              <a:ext cx="3740400" cy="18822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12900000" dist="114300">
                <a:srgbClr val="000000">
                  <a:alpha val="1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46"/>
            <p:cNvSpPr txBox="1"/>
            <p:nvPr/>
          </p:nvSpPr>
          <p:spPr>
            <a:xfrm>
              <a:off x="495293" y="2898762"/>
              <a:ext cx="3265500" cy="6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4D2FBA"/>
                  </a:solidFill>
                  <a:latin typeface="Karla"/>
                  <a:ea typeface="Karla"/>
                  <a:cs typeface="Karla"/>
                  <a:sym typeface="Karla"/>
                </a:rPr>
                <a:t>Great app. Helps me stick to my goals and adjust as needed. I have been improving my habits and adding in new ones.</a:t>
              </a:r>
              <a:endParaRPr sz="1200">
                <a:solidFill>
                  <a:srgbClr val="4D2FBA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305" name="Google Shape;305;p46"/>
          <p:cNvGrpSpPr/>
          <p:nvPr/>
        </p:nvGrpSpPr>
        <p:grpSpPr>
          <a:xfrm>
            <a:off x="4994309" y="3615757"/>
            <a:ext cx="1045950" cy="179425"/>
            <a:chOff x="770975" y="2963663"/>
            <a:chExt cx="1045950" cy="179425"/>
          </a:xfrm>
        </p:grpSpPr>
        <p:sp>
          <p:nvSpPr>
            <p:cNvPr id="306" name="Google Shape;306;p46"/>
            <p:cNvSpPr/>
            <p:nvPr/>
          </p:nvSpPr>
          <p:spPr>
            <a:xfrm>
              <a:off x="770975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6"/>
            <p:cNvSpPr/>
            <p:nvPr/>
          </p:nvSpPr>
          <p:spPr>
            <a:xfrm>
              <a:off x="985298" y="2963663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6"/>
            <p:cNvSpPr/>
            <p:nvPr/>
          </p:nvSpPr>
          <p:spPr>
            <a:xfrm>
              <a:off x="1199600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46"/>
            <p:cNvSpPr/>
            <p:nvPr/>
          </p:nvSpPr>
          <p:spPr>
            <a:xfrm>
              <a:off x="1413913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46"/>
            <p:cNvSpPr/>
            <p:nvPr/>
          </p:nvSpPr>
          <p:spPr>
            <a:xfrm>
              <a:off x="1628225" y="2963688"/>
              <a:ext cx="188700" cy="1794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1" name="Google Shape;31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3238" y="1360188"/>
            <a:ext cx="1527150" cy="152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7"/>
          <p:cNvPicPr preferRelativeResize="0"/>
          <p:nvPr/>
        </p:nvPicPr>
        <p:blipFill rotWithShape="1">
          <a:blip r:embed="rId3">
            <a:alphaModFix/>
          </a:blip>
          <a:srcRect b="-4131" l="1085" r="1085" t="28178"/>
          <a:stretch/>
        </p:blipFill>
        <p:spPr>
          <a:xfrm>
            <a:off x="0" y="-18308"/>
            <a:ext cx="9144001" cy="51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3125" y="465525"/>
            <a:ext cx="6260074" cy="115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7"/>
          <p:cNvSpPr txBox="1"/>
          <p:nvPr/>
        </p:nvSpPr>
        <p:spPr>
          <a:xfrm>
            <a:off x="6670350" y="2340125"/>
            <a:ext cx="1321200" cy="16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259"/>
              </a:buClr>
              <a:buSzPts val="1900"/>
              <a:buFont typeface="Helvetica Neue"/>
              <a:buNone/>
            </a:pPr>
            <a:r>
              <a:rPr b="1" lang="en" sz="19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Follow Us</a:t>
            </a:r>
            <a:endParaRPr b="1" sz="19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27432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7B8C9"/>
              </a:buClr>
              <a:buSzPts val="800"/>
              <a:buFont typeface="Helvetica Neue"/>
              <a:buNone/>
            </a:pPr>
            <a:r>
              <a:rPr lang="en" sz="1600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27432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87B8C9"/>
              </a:buClr>
              <a:buSzPts val="800"/>
              <a:buFont typeface="Helvetica Neue"/>
              <a:buNone/>
            </a:pPr>
            <a:r>
              <a:rPr lang="en" sz="1600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Instagram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19" name="Google Shape;319;p47"/>
          <p:cNvSpPr txBox="1"/>
          <p:nvPr/>
        </p:nvSpPr>
        <p:spPr>
          <a:xfrm>
            <a:off x="3848425" y="2340125"/>
            <a:ext cx="21237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259"/>
              </a:buClr>
              <a:buSzPts val="1900"/>
              <a:buFont typeface="Helvetica Neue"/>
              <a:buNone/>
            </a:pPr>
            <a:r>
              <a:rPr b="1" lang="en" sz="19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Location</a:t>
            </a:r>
            <a:endParaRPr b="1" sz="19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7B8C9"/>
              </a:buClr>
              <a:buSzPts val="800"/>
              <a:buFont typeface="Helvetica Neue"/>
              <a:buNone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St. Paul</a:t>
            </a: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MN</a:t>
            </a:r>
            <a:endParaRPr b="1" sz="19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20" name="Google Shape;320;p47"/>
          <p:cNvSpPr txBox="1"/>
          <p:nvPr/>
        </p:nvSpPr>
        <p:spPr>
          <a:xfrm>
            <a:off x="3855025" y="3178325"/>
            <a:ext cx="2593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259"/>
              </a:buClr>
              <a:buSzPts val="1900"/>
              <a:buFont typeface="Helvetica Neue"/>
              <a:buNone/>
            </a:pPr>
            <a:r>
              <a:rPr b="1" lang="en" sz="19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Contact</a:t>
            </a:r>
            <a:endParaRPr b="1" sz="19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7B8C9"/>
              </a:buClr>
              <a:buSzPts val="800"/>
              <a:buFont typeface="Helvetica Neue"/>
              <a:buNone/>
            </a:pPr>
            <a:r>
              <a:rPr lang="en"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seanhiggins@betteryou.ai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7B8C9"/>
              </a:buClr>
              <a:buSzPts val="800"/>
              <a:buFont typeface="Helvetica Neue"/>
              <a:buNone/>
            </a:pPr>
            <a:r>
              <a:t/>
            </a:r>
            <a:endParaRPr b="1" sz="19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21" name="Google Shape;32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7450" y="1962461"/>
            <a:ext cx="2123700" cy="279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71538" y="2673570"/>
            <a:ext cx="219456" cy="21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71550" y="3144695"/>
            <a:ext cx="219456" cy="21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/>
          <p:nvPr/>
        </p:nvSpPr>
        <p:spPr>
          <a:xfrm>
            <a:off x="4716625" y="1801675"/>
            <a:ext cx="3813600" cy="2954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400000" dist="104775">
              <a:srgbClr val="C1A0E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3"/>
          <p:cNvSpPr/>
          <p:nvPr/>
        </p:nvSpPr>
        <p:spPr>
          <a:xfrm>
            <a:off x="489175" y="1801675"/>
            <a:ext cx="3748800" cy="2954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400000" dist="104775">
              <a:srgbClr val="C1A0E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33"/>
          <p:cNvPicPr preferRelativeResize="0"/>
          <p:nvPr/>
        </p:nvPicPr>
        <p:blipFill rotWithShape="1">
          <a:blip r:embed="rId3">
            <a:alphaModFix/>
          </a:blip>
          <a:srcRect b="2271" l="15795" r="15884" t="23965"/>
          <a:stretch/>
        </p:blipFill>
        <p:spPr>
          <a:xfrm>
            <a:off x="678138" y="2032850"/>
            <a:ext cx="3370874" cy="251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3"/>
          <p:cNvPicPr preferRelativeResize="0"/>
          <p:nvPr/>
        </p:nvPicPr>
        <p:blipFill rotWithShape="1">
          <a:blip r:embed="rId4">
            <a:alphaModFix/>
          </a:blip>
          <a:srcRect b="1193" l="11497" r="13455" t="17060"/>
          <a:stretch/>
        </p:blipFill>
        <p:spPr>
          <a:xfrm>
            <a:off x="4948275" y="2062563"/>
            <a:ext cx="3515599" cy="245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3"/>
          <p:cNvPicPr preferRelativeResize="0"/>
          <p:nvPr/>
        </p:nvPicPr>
        <p:blipFill rotWithShape="1">
          <a:blip r:embed="rId5">
            <a:alphaModFix/>
          </a:blip>
          <a:srcRect b="-2094" l="1889" r="3619" t="51617"/>
          <a:stretch/>
        </p:blipFill>
        <p:spPr>
          <a:xfrm>
            <a:off x="0" y="0"/>
            <a:ext cx="9143999" cy="10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3"/>
          <p:cNvSpPr txBox="1"/>
          <p:nvPr/>
        </p:nvSpPr>
        <p:spPr>
          <a:xfrm>
            <a:off x="626775" y="219175"/>
            <a:ext cx="703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What Improves Your Health? </a:t>
            </a:r>
            <a:endParaRPr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4" name="Google Shape;134;p33"/>
          <p:cNvSpPr txBox="1"/>
          <p:nvPr/>
        </p:nvSpPr>
        <p:spPr>
          <a:xfrm>
            <a:off x="626775" y="1239875"/>
            <a:ext cx="35916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D2FBA"/>
                </a:solidFill>
                <a:latin typeface="Karla"/>
                <a:ea typeface="Karla"/>
                <a:cs typeface="Karla"/>
                <a:sym typeface="Karla"/>
              </a:rPr>
              <a:t>What is the best way you have found to manage your mental well-being?</a:t>
            </a:r>
            <a:endParaRPr sz="21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5" name="Google Shape;135;p33"/>
          <p:cNvSpPr txBox="1"/>
          <p:nvPr/>
        </p:nvSpPr>
        <p:spPr>
          <a:xfrm>
            <a:off x="4927150" y="1239875"/>
            <a:ext cx="35916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D2FBA"/>
                </a:solidFill>
                <a:latin typeface="Karla"/>
                <a:ea typeface="Karla"/>
                <a:cs typeface="Karla"/>
                <a:sym typeface="Karla"/>
              </a:rPr>
              <a:t>What gets in the way of managing your mental well-being?</a:t>
            </a:r>
            <a:endParaRPr sz="21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4"/>
          <p:cNvPicPr preferRelativeResize="0"/>
          <p:nvPr/>
        </p:nvPicPr>
        <p:blipFill rotWithShape="1">
          <a:blip r:embed="rId3">
            <a:alphaModFix/>
          </a:blip>
          <a:srcRect b="-3243" l="1889" r="3619" t="47891"/>
          <a:stretch/>
        </p:blipFill>
        <p:spPr>
          <a:xfrm>
            <a:off x="0" y="0"/>
            <a:ext cx="9143999" cy="11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4"/>
          <p:cNvSpPr txBox="1"/>
          <p:nvPr/>
        </p:nvSpPr>
        <p:spPr>
          <a:xfrm>
            <a:off x="626775" y="219175"/>
            <a:ext cx="8449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How it works</a:t>
            </a:r>
            <a:endParaRPr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42" name="Google Shape;14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7443" y="851403"/>
            <a:ext cx="2329682" cy="434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4855" y="851400"/>
            <a:ext cx="2329682" cy="434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2265" y="934269"/>
            <a:ext cx="2329682" cy="426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9675" y="929256"/>
            <a:ext cx="2329682" cy="427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5"/>
          <p:cNvPicPr preferRelativeResize="0"/>
          <p:nvPr/>
        </p:nvPicPr>
        <p:blipFill rotWithShape="1">
          <a:blip r:embed="rId3">
            <a:alphaModFix/>
          </a:blip>
          <a:srcRect b="-2938" l="1085" r="1085" t="39871"/>
          <a:stretch/>
        </p:blipFill>
        <p:spPr>
          <a:xfrm>
            <a:off x="0" y="0"/>
            <a:ext cx="9144001" cy="430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1725" y="58075"/>
            <a:ext cx="368055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1731" y="58064"/>
            <a:ext cx="368055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6"/>
          <p:cNvPicPr preferRelativeResize="0"/>
          <p:nvPr/>
        </p:nvPicPr>
        <p:blipFill rotWithShape="1">
          <a:blip r:embed="rId3">
            <a:alphaModFix/>
          </a:blip>
          <a:srcRect b="-2094" l="1889" r="3619" t="51617"/>
          <a:stretch/>
        </p:blipFill>
        <p:spPr>
          <a:xfrm>
            <a:off x="0" y="0"/>
            <a:ext cx="9143999" cy="10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 txBox="1"/>
          <p:nvPr/>
        </p:nvSpPr>
        <p:spPr>
          <a:xfrm>
            <a:off x="626775" y="219170"/>
            <a:ext cx="3188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Integrations</a:t>
            </a:r>
            <a:endParaRPr b="1"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9" name="Google Shape;159;p36"/>
          <p:cNvSpPr txBox="1"/>
          <p:nvPr/>
        </p:nvSpPr>
        <p:spPr>
          <a:xfrm>
            <a:off x="550575" y="1059650"/>
            <a:ext cx="80220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205BA"/>
                </a:solidFill>
                <a:latin typeface="Karla"/>
                <a:ea typeface="Karla"/>
                <a:cs typeface="Karla"/>
                <a:sym typeface="Karla"/>
              </a:rPr>
              <a:t>BetterYou syncs up with over </a:t>
            </a:r>
            <a:r>
              <a:rPr lang="en" sz="1800" u="sng">
                <a:solidFill>
                  <a:srgbClr val="5205BA"/>
                </a:solidFill>
                <a:latin typeface="Karla"/>
                <a:ea typeface="Karla"/>
                <a:cs typeface="Karla"/>
                <a:sym typeface="Karla"/>
              </a:rPr>
              <a:t>10,000 apps</a:t>
            </a:r>
            <a:r>
              <a:rPr lang="en" sz="1800">
                <a:solidFill>
                  <a:srgbClr val="5205BA"/>
                </a:solidFill>
                <a:latin typeface="Karla"/>
                <a:ea typeface="Karla"/>
                <a:cs typeface="Karla"/>
                <a:sym typeface="Karla"/>
              </a:rPr>
              <a:t>. This enables you to get credit for spending time toward your goals in the ways that make sense for you.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60" name="Google Shape;16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0355" y="4094475"/>
            <a:ext cx="706233" cy="7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9811" y="1877554"/>
            <a:ext cx="1645920" cy="84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3650" y="1986503"/>
            <a:ext cx="697404" cy="69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9904" y="3073745"/>
            <a:ext cx="697404" cy="69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496" y="3032143"/>
            <a:ext cx="1000495" cy="74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3922" y="4209541"/>
            <a:ext cx="1147627" cy="47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79165" y="4199898"/>
            <a:ext cx="1500745" cy="52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07580" y="3140190"/>
            <a:ext cx="1377153" cy="56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65457" y="3220131"/>
            <a:ext cx="1377156" cy="3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30187" y="1887260"/>
            <a:ext cx="926929" cy="92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543233" y="4162043"/>
            <a:ext cx="1227079" cy="59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97864" y="3069344"/>
            <a:ext cx="706232" cy="70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15502" y="2019721"/>
            <a:ext cx="962241" cy="70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669403" y="1878918"/>
            <a:ext cx="915108" cy="940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7"/>
          <p:cNvPicPr preferRelativeResize="0"/>
          <p:nvPr/>
        </p:nvPicPr>
        <p:blipFill rotWithShape="1">
          <a:blip r:embed="rId3">
            <a:alphaModFix/>
          </a:blip>
          <a:srcRect b="-2094" l="1889" r="3619" t="51617"/>
          <a:stretch/>
        </p:blipFill>
        <p:spPr>
          <a:xfrm>
            <a:off x="0" y="0"/>
            <a:ext cx="9143999" cy="10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7"/>
          <p:cNvSpPr txBox="1"/>
          <p:nvPr/>
        </p:nvSpPr>
        <p:spPr>
          <a:xfrm>
            <a:off x="626775" y="219175"/>
            <a:ext cx="703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Community </a:t>
            </a: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Challenges</a:t>
            </a:r>
            <a:endParaRPr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80" name="Google Shape;18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1184500"/>
            <a:ext cx="7368545" cy="3806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8"/>
          <p:cNvPicPr preferRelativeResize="0"/>
          <p:nvPr/>
        </p:nvPicPr>
        <p:blipFill rotWithShape="1">
          <a:blip r:embed="rId3">
            <a:alphaModFix/>
          </a:blip>
          <a:srcRect b="-4692" l="1085" r="1085" t="34864"/>
          <a:stretch/>
        </p:blipFill>
        <p:spPr>
          <a:xfrm flipH="1">
            <a:off x="-1" y="0"/>
            <a:ext cx="9144001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8"/>
          <p:cNvSpPr txBox="1"/>
          <p:nvPr/>
        </p:nvSpPr>
        <p:spPr>
          <a:xfrm>
            <a:off x="2675750" y="89800"/>
            <a:ext cx="40008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Now-That Reward Framework</a:t>
            </a:r>
            <a:endParaRPr sz="900">
              <a:solidFill>
                <a:srgbClr val="5205B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A9B7"/>
              </a:buClr>
              <a:buSzPts val="1100"/>
              <a:buFont typeface="Helvetica Neue"/>
              <a:buNone/>
            </a:pPr>
            <a:r>
              <a:t/>
            </a:r>
            <a:endParaRPr sz="1600">
              <a:solidFill>
                <a:srgbClr val="5205BA"/>
              </a:solidFill>
              <a:latin typeface="Karla Medium"/>
              <a:ea typeface="Karla Medium"/>
              <a:cs typeface="Karla Medium"/>
              <a:sym typeface="Karla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205BA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87" name="Google Shape;18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50" y="1532175"/>
            <a:ext cx="2536474" cy="380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8"/>
          <p:cNvSpPr txBox="1"/>
          <p:nvPr/>
        </p:nvSpPr>
        <p:spPr>
          <a:xfrm>
            <a:off x="626775" y="219175"/>
            <a:ext cx="1788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Rewards</a:t>
            </a:r>
            <a:endParaRPr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89" name="Google Shape;18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5556" y="1540037"/>
            <a:ext cx="2532887" cy="378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1806" y="1535347"/>
            <a:ext cx="2532887" cy="379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75975" y="3448050"/>
            <a:ext cx="118645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8"/>
          <p:cNvSpPr txBox="1"/>
          <p:nvPr/>
        </p:nvSpPr>
        <p:spPr>
          <a:xfrm>
            <a:off x="667500" y="831050"/>
            <a:ext cx="22365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Reward </a:t>
            </a:r>
            <a:endParaRPr b="1" sz="2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900"/>
              <a:buFont typeface="Helvetica Neue"/>
              <a:buNone/>
            </a:pPr>
            <a:r>
              <a:rPr lang="en">
                <a:solidFill>
                  <a:srgbClr val="FFFFFF"/>
                </a:solidFill>
                <a:latin typeface="Karla SemiBold"/>
                <a:ea typeface="Karla SemiBold"/>
                <a:cs typeface="Karla SemiBold"/>
                <a:sym typeface="Karla SemiBold"/>
              </a:rPr>
              <a:t>Based on doing what you want to do</a:t>
            </a:r>
            <a:endParaRPr sz="18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900"/>
              <a:buFont typeface="Helvetica Neue"/>
              <a:buNone/>
            </a:pPr>
            <a:r>
              <a:t/>
            </a:r>
            <a:endParaRPr sz="900">
              <a:solidFill>
                <a:srgbClr val="5205B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A9B7"/>
              </a:buClr>
              <a:buSzPts val="1100"/>
              <a:buFont typeface="Helvetica Neue"/>
              <a:buNone/>
            </a:pPr>
            <a:r>
              <a:t/>
            </a:r>
            <a:endParaRPr sz="1600">
              <a:solidFill>
                <a:srgbClr val="5205BA"/>
              </a:solidFill>
              <a:latin typeface="Karla Medium"/>
              <a:ea typeface="Karla Medium"/>
              <a:cs typeface="Karla Medium"/>
              <a:sym typeface="Karla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205BA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p38"/>
          <p:cNvSpPr txBox="1"/>
          <p:nvPr/>
        </p:nvSpPr>
        <p:spPr>
          <a:xfrm>
            <a:off x="3486900" y="754850"/>
            <a:ext cx="22365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Reward </a:t>
            </a:r>
            <a:endParaRPr b="1" sz="2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900"/>
              <a:buFont typeface="Helvetica Neue"/>
              <a:buNone/>
            </a:pPr>
            <a:r>
              <a:rPr lang="en">
                <a:solidFill>
                  <a:srgbClr val="FFFFFF"/>
                </a:solidFill>
                <a:latin typeface="Karla SemiBold"/>
                <a:ea typeface="Karla SemiBold"/>
                <a:cs typeface="Karla SemiBold"/>
                <a:sym typeface="Karla SemiBold"/>
              </a:rPr>
              <a:t>Each reward is a surprise. Not walk 10,000 steps = gift card</a:t>
            </a:r>
            <a:endParaRPr sz="18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900"/>
              <a:buFont typeface="Helvetica Neue"/>
              <a:buNone/>
            </a:pPr>
            <a:r>
              <a:t/>
            </a:r>
            <a:endParaRPr sz="900">
              <a:solidFill>
                <a:srgbClr val="5205B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A9B7"/>
              </a:buClr>
              <a:buSzPts val="1100"/>
              <a:buFont typeface="Helvetica Neue"/>
              <a:buNone/>
            </a:pPr>
            <a:r>
              <a:t/>
            </a:r>
            <a:endParaRPr sz="1600">
              <a:solidFill>
                <a:srgbClr val="5205BA"/>
              </a:solidFill>
              <a:latin typeface="Karla Medium"/>
              <a:ea typeface="Karla Medium"/>
              <a:cs typeface="Karla Medium"/>
              <a:sym typeface="Karla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205BA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4" name="Google Shape;194;p38"/>
          <p:cNvSpPr txBox="1"/>
          <p:nvPr/>
        </p:nvSpPr>
        <p:spPr>
          <a:xfrm>
            <a:off x="6306300" y="678650"/>
            <a:ext cx="22365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Reward </a:t>
            </a:r>
            <a:endParaRPr b="1" sz="21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900"/>
              <a:buFont typeface="Helvetica Neue"/>
              <a:buNone/>
            </a:pPr>
            <a:r>
              <a:rPr lang="en">
                <a:solidFill>
                  <a:srgbClr val="FFFFFF"/>
                </a:solidFill>
                <a:latin typeface="Karla SemiBold"/>
                <a:ea typeface="Karla SemiBold"/>
                <a:cs typeface="Karla SemiBold"/>
                <a:sym typeface="Karla SemiBold"/>
              </a:rPr>
              <a:t>Each reward is a surprise. Not walk 10,000 steps = gift card</a:t>
            </a:r>
            <a:endParaRPr sz="180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795AE"/>
              </a:buClr>
              <a:buSzPts val="900"/>
              <a:buFont typeface="Helvetica Neue"/>
              <a:buNone/>
            </a:pPr>
            <a:r>
              <a:t/>
            </a:r>
            <a:endParaRPr sz="900">
              <a:solidFill>
                <a:srgbClr val="5205B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A9B7"/>
              </a:buClr>
              <a:buSzPts val="1100"/>
              <a:buFont typeface="Helvetica Neue"/>
              <a:buNone/>
            </a:pPr>
            <a:r>
              <a:t/>
            </a:r>
            <a:endParaRPr sz="1600">
              <a:solidFill>
                <a:srgbClr val="5205BA"/>
              </a:solidFill>
              <a:latin typeface="Karla Medium"/>
              <a:ea typeface="Karla Medium"/>
              <a:cs typeface="Karla Medium"/>
              <a:sym typeface="Karla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205BA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9"/>
          <p:cNvPicPr preferRelativeResize="0"/>
          <p:nvPr/>
        </p:nvPicPr>
        <p:blipFill rotWithShape="1">
          <a:blip r:embed="rId3">
            <a:alphaModFix/>
          </a:blip>
          <a:srcRect b="-2094" l="1889" r="3619" t="51617"/>
          <a:stretch/>
        </p:blipFill>
        <p:spPr>
          <a:xfrm>
            <a:off x="0" y="0"/>
            <a:ext cx="9143999" cy="10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9"/>
          <p:cNvSpPr txBox="1"/>
          <p:nvPr/>
        </p:nvSpPr>
        <p:spPr>
          <a:xfrm>
            <a:off x="626775" y="219175"/>
            <a:ext cx="703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Rewards </a:t>
            </a: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Catalog (80+ Options)</a:t>
            </a:r>
            <a:endParaRPr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01" name="Google Shape;20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350" y="1193725"/>
            <a:ext cx="3571695" cy="243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9032" y="1195773"/>
            <a:ext cx="3738667" cy="243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7350" y="3757085"/>
            <a:ext cx="3571695" cy="120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4391" y="3757094"/>
            <a:ext cx="3667933" cy="1141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0"/>
          <p:cNvPicPr preferRelativeResize="0"/>
          <p:nvPr/>
        </p:nvPicPr>
        <p:blipFill rotWithShape="1">
          <a:blip r:embed="rId3">
            <a:alphaModFix/>
          </a:blip>
          <a:srcRect b="-3243" l="1889" r="3619" t="47891"/>
          <a:stretch/>
        </p:blipFill>
        <p:spPr>
          <a:xfrm>
            <a:off x="0" y="0"/>
            <a:ext cx="9143999" cy="11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0"/>
          <p:cNvSpPr txBox="1"/>
          <p:nvPr/>
        </p:nvSpPr>
        <p:spPr>
          <a:xfrm>
            <a:off x="626775" y="219175"/>
            <a:ext cx="62649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0" lIns="10150" spcFirstLastPara="1" rIns="10150" wrap="square" tIns="10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8B98"/>
              </a:buClr>
              <a:buSzPts val="2300"/>
              <a:buFont typeface="Helvetica Neue"/>
              <a:buNone/>
            </a:pPr>
            <a:r>
              <a:rPr b="1" lang="en" sz="3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3x Industry Average Retention</a:t>
            </a:r>
            <a:endParaRPr sz="32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11" name="Google Shape;21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8318" y="1226150"/>
            <a:ext cx="6087373" cy="3664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Default Them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6863AF"/>
      </a:accent1>
      <a:accent2>
        <a:srgbClr val="553D8B"/>
      </a:accent2>
      <a:accent3>
        <a:srgbClr val="394EA1"/>
      </a:accent3>
      <a:accent4>
        <a:srgbClr val="E1E6EB"/>
      </a:accent4>
      <a:accent5>
        <a:srgbClr val="221045"/>
      </a:accent5>
      <a:accent6>
        <a:srgbClr val="9C96B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