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6" r:id="rId4"/>
    <p:sldId id="268" r:id="rId5"/>
    <p:sldId id="269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B"/>
    <a:srgbClr val="E7FBFE"/>
    <a:srgbClr val="054B6C"/>
    <a:srgbClr val="E0148F"/>
    <a:srgbClr val="FFC000"/>
    <a:srgbClr val="F2711B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/>
    <p:restoredTop sz="95230"/>
  </p:normalViewPr>
  <p:slideViewPr>
    <p:cSldViewPr snapToGrid="0" snapToObjects="1">
      <p:cViewPr varScale="1">
        <p:scale>
          <a:sx n="120" d="100"/>
          <a:sy n="120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2B04-76EC-D944-B2D7-153FE4008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0233F-F074-964B-A9A1-B1F5735EB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2D644-5F8A-8A43-967E-0ACAE133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21F7-AEBB-2A46-9A0C-20EF5C91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403F7-B391-2A43-B491-06B8FC41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102A-A6B8-1C41-8D39-D31A56A5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DC1D05-8CC7-7342-A395-48F5F91B0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82593-48CE-0A46-A320-4F8A7338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DB7D6-93AB-E641-AB46-7E1E47E4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73FE4-CD86-7441-AEE2-B2392137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EF703-BB08-5A40-8F92-73C35D77F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C6420-E8BD-E549-9FA3-FB4CC247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BF241-C106-8943-BDE3-1287BA02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2AE4-C6B3-1444-AB19-31DB3D9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26F3-F10D-534C-882A-6A3877F2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506DA-8936-3F4D-ACBF-9E8E1B40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DF0A-2030-0D48-95CC-80DC9822D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EA792-74C3-BF46-BB29-0EAB253C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3CA0-9924-8340-8047-B014DDC0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886EB-BCEA-CE4D-A2C0-B60A6433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BC0B-2802-FF47-9A95-E6ED1D6E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CA98-B23B-6448-9FF2-2B0D254F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4EA70-C44D-844A-B4D2-ED6D4CED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67A0B-62AA-8047-AAEA-E93A2B54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E5E65-164A-A54C-9D91-D0EFB40D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43D0-221E-4341-94AF-44F44B97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5199-B2E2-3448-B924-53B9321BA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47C4A-79DB-6441-A11D-0C18A3497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283ED8-F11E-A240-8950-8C72AF08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D77AA-181E-7A4D-AB63-2B9ED833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E1110-9F7F-2C40-A43F-5A5AD076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272BE-6DC1-D148-A07A-6F2FB869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9E312-E283-BE40-B184-DEF01A67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CF02F-6423-554D-80D6-8262D5E4B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89E2C-ADDD-1E4A-AFBE-FEB4B6226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F01BF-2841-ED45-97A2-9C03329C2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5D4AB-8AD5-E54B-A619-65C6DD90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51E8E-CDAF-E04C-9476-52520489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680AD-582D-7049-BE21-6E09E210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0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4AA0-8A6E-DF44-A3D3-2AF0B29B7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3ED37-442C-814A-B3C8-BCCB448F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1EC57-9630-174C-AD00-DBB5F763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FF413-DE65-0E4F-9781-3E641049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D5F81-4670-5E45-9001-8B200DCE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E4EA9-EA97-7E4C-9A0A-515D55B3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6D61A-3DEC-C043-81C3-27AE5D2A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8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4C61-B7FA-BC4D-B607-3895CFFEC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B837-CF22-824D-86FA-B8D3CD422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75C6C-4C35-2D4B-B3F4-334415818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4A6C6-A362-F148-8746-8AA2957D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8CD8A-9FF5-8B49-9E70-457E094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D8A12-AA3C-1648-A8A6-28755280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09FE-5B6F-CC4A-A179-9EB72DF5D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A63E-E2D9-0B47-9A89-7B639FD38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14DE0-DFB2-174C-A5B9-FBE0F8B18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6DD98-9D34-1740-8E3F-1052B84D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F2B36-7A08-3147-B94A-CD020FDE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22CA-CA23-CD42-B59B-E44F8FD9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1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1F948-5564-7242-8322-00F86A98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B7CD7-89E6-3247-9671-BB2280863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C2E54-444D-FD41-92BA-565702B4C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C2116-83A0-F044-AD01-2E0157BAFD1F}" type="datetimeFigureOut">
              <a:rPr lang="en-US" smtClean="0"/>
              <a:t>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A0EDC-5E5C-2446-BBC0-9DF9AE061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ADE4C-927D-594F-8110-BA8E6D66E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C26D-C98B-9944-B996-2C40C105E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648"/>
            <a:ext cx="12192000" cy="686180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309B02-9C8A-9E4B-AF1A-70A2AFBFD19F}"/>
              </a:ext>
            </a:extLst>
          </p:cNvPr>
          <p:cNvSpPr/>
          <p:nvPr/>
        </p:nvSpPr>
        <p:spPr>
          <a:xfrm>
            <a:off x="1691" y="1206710"/>
            <a:ext cx="12164276" cy="104644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2020 Plans for your Employees</a:t>
            </a:r>
            <a:endParaRPr lang="en-US" sz="4400" b="1">
              <a:solidFill>
                <a:schemeClr val="bg1"/>
              </a:solidFill>
              <a:latin typeface="Segoe UI"/>
              <a:cs typeface="Calibri" panose="020F0502020204030204"/>
            </a:endParaRPr>
          </a:p>
          <a:p>
            <a:pPr algn="ctr"/>
            <a:endParaRPr lang="en-US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4CDCC-12EB-2C43-9B59-2FFF82B91D33}"/>
              </a:ext>
            </a:extLst>
          </p:cNvPr>
          <p:cNvSpPr/>
          <p:nvPr/>
        </p:nvSpPr>
        <p:spPr>
          <a:xfrm>
            <a:off x="362913" y="6105005"/>
            <a:ext cx="4976801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1900" b="1" i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F2E2568F-C165-E348-9EF9-07DCE3CB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" t="3535" r="2425" b="-3340"/>
          <a:stretch/>
        </p:blipFill>
        <p:spPr>
          <a:xfrm>
            <a:off x="0" y="5366008"/>
            <a:ext cx="12190752" cy="1547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1C9F6-83CC-4928-8B4F-F8F86D594362}"/>
              </a:ext>
            </a:extLst>
          </p:cNvPr>
          <p:cNvSpPr txBox="1"/>
          <p:nvPr/>
        </p:nvSpPr>
        <p:spPr>
          <a:xfrm>
            <a:off x="2608701" y="2637182"/>
            <a:ext cx="855277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2019</a:t>
            </a: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 was the year where fabulous became alive through live challenges, connecting our users.</a:t>
            </a:r>
            <a:endParaRPr lang="en-US" sz="2400" dirty="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endParaRPr lang="en-US" sz="2400" dirty="0">
              <a:latin typeface="Segoe UI"/>
              <a:ea typeface="+mn-lt"/>
              <a:cs typeface="Segoe UI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egoe UI"/>
                <a:cs typeface="Segoe UI"/>
              </a:rPr>
              <a:t>2020 </a:t>
            </a: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is the year where everything we’ve created will cultivate into one unique Fabulous experience.</a:t>
            </a:r>
            <a:endParaRPr lang="en-US" sz="2400" dirty="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pPr algn="l"/>
            <a:endParaRPr lang="en-US" dirty="0">
              <a:latin typeface="Segoe UI"/>
              <a:cs typeface="Segoe UI"/>
            </a:endParaRPr>
          </a:p>
        </p:txBody>
      </p:sp>
      <p:pic>
        <p:nvPicPr>
          <p:cNvPr id="3" name="Picture 5" descr="A picture containing drawing, clock, light&#10;&#10;Description generated with very high confidence">
            <a:extLst>
              <a:ext uri="{FF2B5EF4-FFF2-40B4-BE49-F238E27FC236}">
                <a16:creationId xmlns:a16="http://schemas.microsoft.com/office/drawing/2014/main" id="{E52DC1F3-D7AC-4E65-B6A3-19CA54D97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33" y="481890"/>
            <a:ext cx="2188266" cy="462043"/>
          </a:xfrm>
          <a:prstGeom prst="rect">
            <a:avLst/>
          </a:prstGeom>
        </p:spPr>
      </p:pic>
      <p:pic>
        <p:nvPicPr>
          <p:cNvPr id="11" name="Picture 1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47DF6B85-D217-4207-BBDB-F4FFA75E8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96" y="2711317"/>
            <a:ext cx="786161" cy="719022"/>
          </a:xfrm>
          <a:prstGeom prst="rect">
            <a:avLst/>
          </a:prstGeom>
        </p:spPr>
      </p:pic>
      <p:pic>
        <p:nvPicPr>
          <p:cNvPr id="13" name="Picture 11" descr="A picture containing hat, drawing, flower&#10;&#10;Description generated with very high confidence">
            <a:extLst>
              <a:ext uri="{FF2B5EF4-FFF2-40B4-BE49-F238E27FC236}">
                <a16:creationId xmlns:a16="http://schemas.microsoft.com/office/drawing/2014/main" id="{DD033C5A-BA11-459D-AF56-9D6C00469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596" y="3819804"/>
            <a:ext cx="879088" cy="5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5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generated with very high confidence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1390650"/>
            <a:ext cx="869839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Start Fabulous Journey</a:t>
            </a: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Go through the 3 mountains journey and prioritize self-care by incorporating two pauses into each day.</a:t>
            </a:r>
            <a:endParaRPr lang="en-US" sz="220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Learn the Fabulous Creed and practice it at every level. Join Live Challenges and derive inspiration from other Fabulous users.</a:t>
            </a:r>
            <a:endParaRPr lang="en-US" sz="220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Continue practicing the 3 mountains journey to advance self-mastery.</a:t>
            </a:r>
            <a:endParaRPr lang="en-US" sz="220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solidFill>
                  <a:schemeClr val="bg1"/>
                </a:solidFill>
                <a:latin typeface="Segoe UI"/>
                <a:cs typeface="Segoe UI"/>
              </a:rPr>
              <a:t>Create your own community and start inspiring change!</a:t>
            </a:r>
            <a:endParaRPr lang="en-US" sz="22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5451C-B554-4E79-A2D7-EF958E78F03C}"/>
              </a:ext>
            </a:extLst>
          </p:cNvPr>
          <p:cNvSpPr txBox="1"/>
          <p:nvPr/>
        </p:nvSpPr>
        <p:spPr>
          <a:xfrm>
            <a:off x="1132697" y="4818872"/>
            <a:ext cx="67893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Segoe UI"/>
                <a:ea typeface="+mn-lt"/>
                <a:cs typeface="Segoe UI"/>
              </a:rPr>
              <a:t>This is not a journey that will take weeks, or months or a few years. </a:t>
            </a:r>
            <a:br>
              <a:rPr lang="en-US" sz="2400" dirty="0">
                <a:latin typeface="Segoe UI"/>
                <a:ea typeface="+mn-lt"/>
                <a:cs typeface="Segoe UI"/>
              </a:rPr>
            </a:br>
            <a:r>
              <a:rPr lang="en-US" sz="2400" b="1" dirty="0">
                <a:solidFill>
                  <a:srgbClr val="FFFFFF"/>
                </a:solidFill>
                <a:latin typeface="Segoe UI"/>
                <a:ea typeface="+mn-lt"/>
                <a:cs typeface="Segoe UI"/>
              </a:rPr>
              <a:t>This is a lifelong journey.</a:t>
            </a:r>
            <a:endParaRPr lang="en-US" sz="2400" b="1" dirty="0">
              <a:solidFill>
                <a:srgbClr val="FFFFFF"/>
              </a:solidFill>
              <a:latin typeface="Segoe UI"/>
              <a:cs typeface="Segoe U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26994D-EB00-4DD2-AD03-E62B49921625}"/>
              </a:ext>
            </a:extLst>
          </p:cNvPr>
          <p:cNvSpPr/>
          <p:nvPr/>
        </p:nvSpPr>
        <p:spPr>
          <a:xfrm>
            <a:off x="490363" y="623090"/>
            <a:ext cx="10872190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The Path of the User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5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1" y="-3800"/>
            <a:ext cx="12228931" cy="6861801"/>
          </a:xfrm>
          <a:prstGeom prst="rect">
            <a:avLst/>
          </a:prstGeom>
        </p:spPr>
      </p:pic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BB71CF9C-54DB-4A42-A932-801234401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" y="3811781"/>
            <a:ext cx="12218499" cy="30692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309B02-9C8A-9E4B-AF1A-70A2AFBFD19F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u="none" strike="noStrike" dirty="0">
                <a:solidFill>
                  <a:schemeClr val="bg1"/>
                </a:solidFill>
                <a:effectLst/>
                <a:latin typeface="Segoe UI"/>
                <a:ea typeface="+mn-lt"/>
                <a:cs typeface="+mn-lt"/>
              </a:rPr>
              <a:t>The </a:t>
            </a:r>
            <a:r>
              <a:rPr lang="en-US" sz="3600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Foundation of Fabulous</a:t>
            </a:r>
            <a:endParaRPr lang="en-US" sz="36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dirty="0">
              <a:latin typeface="Segoe UI"/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E4CDCC-12EB-2C43-9B59-2FFF82B91D33}"/>
              </a:ext>
            </a:extLst>
          </p:cNvPr>
          <p:cNvSpPr/>
          <p:nvPr/>
        </p:nvSpPr>
        <p:spPr>
          <a:xfrm>
            <a:off x="362913" y="6105005"/>
            <a:ext cx="4976801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1900" b="1" i="1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5A6B4-DDBE-4BA4-AC71-03AEA8DC3561}"/>
              </a:ext>
            </a:extLst>
          </p:cNvPr>
          <p:cNvSpPr txBox="1"/>
          <p:nvPr/>
        </p:nvSpPr>
        <p:spPr>
          <a:xfrm>
            <a:off x="491988" y="1626704"/>
            <a:ext cx="110340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At first, you start by taking care of </a:t>
            </a:r>
            <a:r>
              <a:rPr lang="en-US" sz="2400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yourself</a:t>
            </a: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, climbing the </a:t>
            </a:r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Three Mountains</a:t>
            </a: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 of increasingly advanced personal development, and equipping yourself with the </a:t>
            </a:r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Fabulous Creed</a:t>
            </a:r>
            <a:r>
              <a:rPr lang="en-US" sz="24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to stay grounded every step of the way. </a:t>
            </a:r>
            <a:r>
              <a:rPr lang="en-US" sz="2400" dirty="0">
                <a:solidFill>
                  <a:schemeClr val="bg1"/>
                </a:solidFill>
                <a:latin typeface="Segoe UI"/>
                <a:cs typeface="Segoe UI"/>
              </a:rPr>
              <a:t> </a:t>
            </a:r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Then, once you have mastered  your key areas of improvement, you can branch out and take your growth in any direction. This stage is</a:t>
            </a:r>
            <a:r>
              <a:rPr lang="en-US" sz="2400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the foundation.</a:t>
            </a:r>
          </a:p>
          <a:p>
            <a:endParaRPr lang="en-US" sz="2400" b="1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*Once the foundation is built, changing employees </a:t>
            </a:r>
          </a:p>
          <a:p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behavior becomes easy!*</a:t>
            </a:r>
          </a:p>
          <a:p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68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" y="-3800"/>
            <a:ext cx="12188141" cy="6861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309B02-9C8A-9E4B-AF1A-70A2AFBFD19F}"/>
              </a:ext>
            </a:extLst>
          </p:cNvPr>
          <p:cNvSpPr/>
          <p:nvPr/>
        </p:nvSpPr>
        <p:spPr>
          <a:xfrm>
            <a:off x="490363" y="1550742"/>
            <a:ext cx="6113579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/>
                <a:cs typeface="Arial"/>
              </a:rPr>
              <a:t>The 3 mountain journey is a metaphor for the core growth plan we provide every employee. </a:t>
            </a:r>
            <a:endParaRPr lang="en-US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  <a:effectLst/>
              <a:latin typeface="Segoe UI"/>
              <a:cs typeface="Calibri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UI"/>
                <a:cs typeface="Arial"/>
              </a:rPr>
              <a:t>Learning basic morning and evening routines to bookend the day, full of keystone habits that naturally lead to additional improvements (ex: meditation, exercising, etc.) </a:t>
            </a:r>
          </a:p>
          <a:p>
            <a:pPr marL="342900" indent="-342900" fontAlgn="base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Segoe UI"/>
              <a:cs typeface="Arial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UI"/>
                <a:cs typeface="Arial"/>
              </a:rPr>
              <a:t>Uncover and undo the mental patterns that hold them back.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  <a:latin typeface="Segoe UI"/>
              <a:cs typeface="Arial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Segoe UI"/>
                <a:cs typeface="Arial"/>
              </a:rPr>
              <a:t>Solidify a philosophy of living that prioritizes continuous growth. </a:t>
            </a:r>
          </a:p>
        </p:txBody>
      </p:sp>
      <p:pic>
        <p:nvPicPr>
          <p:cNvPr id="1028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F1E8BFB-AD58-814C-BEF2-024E3022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80000">
            <a:off x="5346017" y="5885860"/>
            <a:ext cx="530607" cy="4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E4CDCC-12EB-2C43-9B59-2FFF82B91D33}"/>
              </a:ext>
            </a:extLst>
          </p:cNvPr>
          <p:cNvSpPr/>
          <p:nvPr/>
        </p:nvSpPr>
        <p:spPr>
          <a:xfrm>
            <a:off x="362913" y="6105005"/>
            <a:ext cx="4976801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900" b="1" i="1" dirty="0">
                <a:solidFill>
                  <a:schemeClr val="bg1"/>
                </a:solidFill>
                <a:latin typeface="Segoe UI"/>
                <a:cs typeface="Segoe UI"/>
              </a:rPr>
              <a:t>How does this translate into the product?</a:t>
            </a:r>
            <a:endParaRPr lang="en-US" sz="1900" b="1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1030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299A977-9067-034D-81E1-70C7192D0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5315" y="487557"/>
            <a:ext cx="3039318" cy="47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C13410-85A2-7245-A351-3B7896192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849" y="491928"/>
            <a:ext cx="3034068" cy="4737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3E7EC4-8DCA-4A9E-ABAD-F0ED0CB79AAE}"/>
              </a:ext>
            </a:extLst>
          </p:cNvPr>
          <p:cNvSpPr txBox="1"/>
          <p:nvPr/>
        </p:nvSpPr>
        <p:spPr>
          <a:xfrm>
            <a:off x="7259964" y="4997726"/>
            <a:ext cx="46299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We will recommend certain activities that build into the specific journey your employees are on.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They will have some choice in each activity, but they all fit into the overarching goal.</a:t>
            </a:r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F1850B-49BB-4131-BA69-85D37B1F477F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u="none" strike="noStrike" dirty="0">
                <a:solidFill>
                  <a:schemeClr val="bg1"/>
                </a:solidFill>
                <a:effectLst/>
                <a:latin typeface="Segoe UI"/>
                <a:ea typeface="+mn-lt"/>
                <a:cs typeface="+mn-lt"/>
              </a:rPr>
              <a:t>The </a:t>
            </a:r>
            <a:r>
              <a:rPr lang="en-US" sz="3600" b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Three Mountains</a:t>
            </a:r>
            <a:endParaRPr lang="en-US" sz="36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dirty="0">
              <a:latin typeface="Segoe UI"/>
              <a:ea typeface="+mn-lt"/>
              <a:cs typeface="+mn-lt"/>
            </a:endParaRPr>
          </a:p>
        </p:txBody>
      </p:sp>
      <p:pic>
        <p:nvPicPr>
          <p:cNvPr id="4" name="Graphic 5" descr="Lightbulb">
            <a:extLst>
              <a:ext uri="{FF2B5EF4-FFF2-40B4-BE49-F238E27FC236}">
                <a16:creationId xmlns:a16="http://schemas.microsoft.com/office/drawing/2014/main" id="{2FC82799-6516-4AEA-980C-A09C99B1B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2275" y="5095875"/>
            <a:ext cx="5429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2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" y="-3800"/>
            <a:ext cx="12187518" cy="6861801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C941A1-B49A-425B-BF54-8B199AE5E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587" y="-3800"/>
            <a:ext cx="5151043" cy="5089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309B02-9C8A-9E4B-AF1A-70A2AFBFD19F}"/>
              </a:ext>
            </a:extLst>
          </p:cNvPr>
          <p:cNvSpPr/>
          <p:nvPr/>
        </p:nvSpPr>
        <p:spPr>
          <a:xfrm>
            <a:off x="440667" y="1525895"/>
            <a:ext cx="8217362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en-US" sz="1600" dirty="0">
              <a:latin typeface="Segoe UI"/>
            </a:endParaRPr>
          </a:p>
        </p:txBody>
      </p:sp>
      <p:pic>
        <p:nvPicPr>
          <p:cNvPr id="1028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F1E8BFB-AD58-814C-BEF2-024E3022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80000">
            <a:off x="5346017" y="5885860"/>
            <a:ext cx="530607" cy="4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E4CDCC-12EB-2C43-9B59-2FFF82B91D33}"/>
              </a:ext>
            </a:extLst>
          </p:cNvPr>
          <p:cNvSpPr/>
          <p:nvPr/>
        </p:nvSpPr>
        <p:spPr>
          <a:xfrm>
            <a:off x="362913" y="6105005"/>
            <a:ext cx="4976801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900" b="1" i="1" dirty="0">
                <a:solidFill>
                  <a:schemeClr val="bg1"/>
                </a:solidFill>
                <a:latin typeface="Segoe UI"/>
                <a:cs typeface="Segoe UI"/>
              </a:rPr>
              <a:t>How does this translate into the product?</a:t>
            </a:r>
            <a:endParaRPr lang="en-US" sz="1900" b="1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10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7C13410-85A2-7245-A351-3B7896192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959" y="1129108"/>
            <a:ext cx="2648063" cy="50036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83704" y="1759226"/>
            <a:ext cx="812689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The Fabulous Creed is a list of ‘laws’ based on behavioral science and supports every phase of development. 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The creed will help ground your employees whenever they need  general guidance.</a:t>
            </a:r>
            <a:endParaRPr lang="en-US" sz="2400" dirty="0">
              <a:solidFill>
                <a:schemeClr val="bg1"/>
              </a:solidFill>
              <a:latin typeface="Calibri" panose="020F0502020204030204"/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654012-F26F-4812-8A88-A5E1356283AA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Fabulous Creed</a:t>
            </a:r>
            <a:endParaRPr lang="en-US" sz="3600"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013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, clock, drawing&#10;&#10;Description generated with very high confidence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8" y="0"/>
            <a:ext cx="12222456" cy="6862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1724025"/>
            <a:ext cx="705056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The Fabulous culture is marked by a commitment to growth and contribution. Employees have the ability to build and join groups based on shared goals. 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Our aim is to unite like-minded people who share the same ambition to thrive and make an impact.</a:t>
            </a:r>
            <a:endParaRPr lang="en-US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4DAD9-F66C-407C-9D93-848640D9DE9D}"/>
              </a:ext>
            </a:extLst>
          </p:cNvPr>
          <p:cNvSpPr txBox="1"/>
          <p:nvPr/>
        </p:nvSpPr>
        <p:spPr>
          <a:xfrm>
            <a:off x="491987" y="4583595"/>
            <a:ext cx="812689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New ways to connect your organization coming soon…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 journey focused on </a:t>
            </a:r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community </a:t>
            </a:r>
          </a:p>
          <a:p>
            <a:pPr marL="342900" indent="-342900">
              <a:buFont typeface="Arial"/>
              <a:buChar char="•"/>
            </a:pPr>
            <a:r>
              <a:rPr lang="en-US" sz="2400" b="1" i="1" u="sng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New</a:t>
            </a: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 ways to connect users (e.g., Live Challenges)</a:t>
            </a:r>
            <a:endParaRPr lang="en-US" sz="2400" dirty="0">
              <a:solidFill>
                <a:schemeClr val="bg1"/>
              </a:solidFill>
              <a:latin typeface="Segoe U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400" b="1" i="1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407815-C903-4DCC-B700-84FFD631770F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A Fabulous Community</a:t>
            </a:r>
            <a:endParaRPr lang="en-US" sz="36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05AA63E-2AEC-4D0E-9BD5-4497FD0A6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59" y="823717"/>
            <a:ext cx="3190988" cy="53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2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over a mountain&#10;&#10;Description generated with very high confidence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1847850"/>
            <a:ext cx="668499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For the Fabulous app to become a habit, it needs to be helpful and enjoyable. 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Fabulous will enhance your employees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experience through several new features…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*Driving high </a:t>
            </a:r>
            <a:r>
              <a:rPr lang="en-US" sz="2400" b="1" i="1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employee engagement </a:t>
            </a:r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is top priority of ours</a:t>
            </a:r>
            <a:endParaRPr lang="en-US" dirty="0">
              <a:solidFill>
                <a:schemeClr val="bg1"/>
              </a:solidFill>
              <a:latin typeface="Segoe UI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0D5DE1-303C-46B8-9AD9-6625FCB84A01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Building a habit of using Fabulous</a:t>
            </a:r>
            <a:endParaRPr lang="en-US" sz="36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6631CE7-EC7B-412F-927F-2AEC38C5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59" y="837065"/>
            <a:ext cx="3190988" cy="52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4E5CDD7-516A-8447-9898-996D67E9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4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87923F-2B75-4A8F-8DC0-DF5928BAB62D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Journey Personalization</a:t>
            </a:r>
            <a:endParaRPr lang="en-US"/>
          </a:p>
          <a:p>
            <a:endParaRPr lang="en-US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6" name="Picture 6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11B70BF0-ED3C-49C0-AE75-7632D002B0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7" t="3404" b="369"/>
          <a:stretch/>
        </p:blipFill>
        <p:spPr>
          <a:xfrm>
            <a:off x="6029325" y="3267075"/>
            <a:ext cx="3914778" cy="2478846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F96E6D-050B-4649-A130-FF10822A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659" y="837066"/>
            <a:ext cx="3190987" cy="52733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C26516-4F93-4A6D-B371-21A8BE9E6194}"/>
              </a:ext>
            </a:extLst>
          </p:cNvPr>
          <p:cNvSpPr/>
          <p:nvPr/>
        </p:nvSpPr>
        <p:spPr>
          <a:xfrm>
            <a:off x="295275" y="4914900"/>
            <a:ext cx="1590675" cy="1590675"/>
          </a:xfrm>
          <a:prstGeom prst="ellipse">
            <a:avLst/>
          </a:prstGeom>
          <a:solidFill>
            <a:srgbClr val="F2711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F4B340-26FC-4FF7-BE48-FEC5022CB50E}"/>
              </a:ext>
            </a:extLst>
          </p:cNvPr>
          <p:cNvSpPr/>
          <p:nvPr/>
        </p:nvSpPr>
        <p:spPr>
          <a:xfrm>
            <a:off x="1276350" y="4848225"/>
            <a:ext cx="1228725" cy="1228725"/>
          </a:xfrm>
          <a:prstGeom prst="ellipse">
            <a:avLst/>
          </a:prstGeom>
          <a:solidFill>
            <a:srgbClr val="E0148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BB23A6-39FD-46BB-8608-C80BC890A2AD}"/>
              </a:ext>
            </a:extLst>
          </p:cNvPr>
          <p:cNvSpPr/>
          <p:nvPr/>
        </p:nvSpPr>
        <p:spPr>
          <a:xfrm>
            <a:off x="1209675" y="4714875"/>
            <a:ext cx="685800" cy="685800"/>
          </a:xfrm>
          <a:prstGeom prst="ellipse">
            <a:avLst/>
          </a:prstGeom>
          <a:solidFill>
            <a:srgbClr val="FFC0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1726015"/>
            <a:ext cx="812689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Users will choose where they go by building journeys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based on their individual goals.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Within those journeys, you can pick the route that best suites you.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*Giving your entire team a tailored plan increase engagement and  the chance of changing</a:t>
            </a:r>
            <a:endParaRPr lang="en-US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3690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F965536-EEFB-4C7D-A6A5-DC9C089A6D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4B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F1E8BFB-AD58-814C-BEF2-024E3022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5346017" y="5885860"/>
            <a:ext cx="530607" cy="4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E4CDCC-12EB-2C43-9B59-2FFF82B91D33}"/>
              </a:ext>
            </a:extLst>
          </p:cNvPr>
          <p:cNvSpPr/>
          <p:nvPr/>
        </p:nvSpPr>
        <p:spPr>
          <a:xfrm>
            <a:off x="362913" y="6105005"/>
            <a:ext cx="4976801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1900" b="1" i="1" dirty="0">
                <a:solidFill>
                  <a:schemeClr val="bg1"/>
                </a:solidFill>
                <a:latin typeface="Segoe UI"/>
                <a:cs typeface="Segoe UI"/>
              </a:rPr>
              <a:t>How does this translate into the product?</a:t>
            </a:r>
            <a:endParaRPr lang="en-US" sz="1900" b="1">
              <a:solidFill>
                <a:schemeClr val="bg1"/>
              </a:solidFill>
              <a:latin typeface="Segoe UI"/>
              <a:cs typeface="Segoe UI"/>
            </a:endParaRPr>
          </a:p>
        </p:txBody>
      </p:sp>
      <p:pic>
        <p:nvPicPr>
          <p:cNvPr id="14" name="Picture 14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0B8C34FA-6B3F-48C5-8FB3-FF756FE1E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46" t="15727"/>
          <a:stretch/>
        </p:blipFill>
        <p:spPr>
          <a:xfrm>
            <a:off x="6962775" y="1447800"/>
            <a:ext cx="5229231" cy="5410201"/>
          </a:xfrm>
          <a:prstGeom prst="rect">
            <a:avLst/>
          </a:prstGeom>
        </p:spPr>
      </p:pic>
      <p:pic>
        <p:nvPicPr>
          <p:cNvPr id="6" name="Picture 5" descr="A picture containing photo, black, monitor, phone&#10;&#10;Description generated with very high confidence">
            <a:extLst>
              <a:ext uri="{FF2B5EF4-FFF2-40B4-BE49-F238E27FC236}">
                <a16:creationId xmlns:a16="http://schemas.microsoft.com/office/drawing/2014/main" id="{9940EBC0-7B08-49FC-ACC1-9D4297C6A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659" y="837066"/>
            <a:ext cx="3190986" cy="5273367"/>
          </a:xfrm>
          <a:prstGeom prst="rect">
            <a:avLst/>
          </a:prstGeom>
        </p:spPr>
      </p:pic>
      <p:pic>
        <p:nvPicPr>
          <p:cNvPr id="17" name="Picture 14" descr="A picture containing light&#10;&#10;Description generated with very high confidence">
            <a:extLst>
              <a:ext uri="{FF2B5EF4-FFF2-40B4-BE49-F238E27FC236}">
                <a16:creationId xmlns:a16="http://schemas.microsoft.com/office/drawing/2014/main" id="{8B19C4E6-2E52-4AD7-A526-40F2678D2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" y="1"/>
            <a:ext cx="4486275" cy="44862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2EFB8B-8EC0-4C70-A801-071A49257B2E}"/>
              </a:ext>
            </a:extLst>
          </p:cNvPr>
          <p:cNvSpPr/>
          <p:nvPr/>
        </p:nvSpPr>
        <p:spPr>
          <a:xfrm>
            <a:off x="0" y="0"/>
            <a:ext cx="3981450" cy="3971925"/>
          </a:xfrm>
          <a:prstGeom prst="rect">
            <a:avLst/>
          </a:prstGeom>
          <a:solidFill>
            <a:srgbClr val="054B6C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2019300"/>
            <a:ext cx="812689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Employees will begin each morning with a 3-minute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motivational message! Each piece will nudge the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user towards a positive mindset that keeps them</a:t>
            </a:r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centered and inspired to be better all day.</a:t>
            </a:r>
          </a:p>
          <a:p>
            <a:endParaRPr lang="en-US" sz="2400" dirty="0">
              <a:solidFill>
                <a:schemeClr val="bg1"/>
              </a:solidFill>
              <a:latin typeface="Segoe UI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Daily coaching will both be a product feature &amp; </a:t>
            </a:r>
            <a:endParaRPr lang="en-US" sz="2400" dirty="0">
              <a:solidFill>
                <a:schemeClr val="bg1"/>
              </a:solidFill>
              <a:latin typeface="Segoe UI"/>
              <a:ea typeface="+mn-lt"/>
              <a:cs typeface="Segoe UI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 habit built-into your morning routine.</a:t>
            </a: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58C507-9BBF-4301-A8F3-7BD083F3F80F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Daily Coaching</a:t>
            </a:r>
            <a:endParaRPr lang="en-US"/>
          </a:p>
          <a:p>
            <a:endParaRPr lang="en-US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56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244316B2-6817-405F-A1DC-0B6822FA2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" y="2381"/>
            <a:ext cx="12183533" cy="6853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990D-102A-479A-9822-DF50D91C4EE7}"/>
              </a:ext>
            </a:extLst>
          </p:cNvPr>
          <p:cNvSpPr txBox="1"/>
          <p:nvPr/>
        </p:nvSpPr>
        <p:spPr>
          <a:xfrm>
            <a:off x="491987" y="1962150"/>
            <a:ext cx="726964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A live challenge is an opportunity to work on a goal with the support of a group. Users will be able to share best practices and derive motivation from connections to others.</a:t>
            </a: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endParaRPr lang="en-US" sz="2400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  <a:p>
            <a:r>
              <a:rPr lang="en-US" sz="2400" dirty="0">
                <a:solidFill>
                  <a:schemeClr val="bg1"/>
                </a:solidFill>
                <a:latin typeface="Segoe UI"/>
                <a:ea typeface="+mn-lt"/>
                <a:cs typeface="+mn-lt"/>
              </a:rPr>
              <a:t>*This is a great way to connect your organization and build a culture around wellness.</a:t>
            </a:r>
            <a:endParaRPr lang="en-US" dirty="0">
              <a:solidFill>
                <a:schemeClr val="bg1"/>
              </a:solidFill>
              <a:latin typeface="Segoe UI"/>
              <a:ea typeface="+mn-lt"/>
              <a:cs typeface="+mn-lt"/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9AFA3C4-6772-4C31-B76A-A97447202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59" y="837066"/>
            <a:ext cx="3190986" cy="52733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CDD046-A0DC-4903-81D7-24ADE38D417B}"/>
              </a:ext>
            </a:extLst>
          </p:cNvPr>
          <p:cNvSpPr/>
          <p:nvPr/>
        </p:nvSpPr>
        <p:spPr>
          <a:xfrm>
            <a:off x="490363" y="623090"/>
            <a:ext cx="1087219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egoe UI"/>
                <a:ea typeface="+mn-lt"/>
                <a:cs typeface="Segoe UI"/>
              </a:rPr>
              <a:t>Live Challenges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rgbClr val="000000"/>
              </a:solidFill>
              <a:latin typeface="Segoe U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6325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649</Words>
  <Application>Microsoft Macintosh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greenspan</dc:creator>
  <cp:lastModifiedBy>sean greenspan</cp:lastModifiedBy>
  <cp:revision>967</cp:revision>
  <dcterms:created xsi:type="dcterms:W3CDTF">2020-01-30T18:21:48Z</dcterms:created>
  <dcterms:modified xsi:type="dcterms:W3CDTF">2020-02-18T14:09:03Z</dcterms:modified>
</cp:coreProperties>
</file>