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F6700-D031-DC8C-AC1E-5E24C70AC6A9}" name="Killian, Kevin (CHI-GOL)" initials="K(" userId="S::kkillian@golin.com::6dcdf796-9edd-4a25-ae5f-9304fd7d2114" providerId="AD"/>
  <p188:author id="{3A89E26F-0059-2AF4-4A00-E1626AE14E6D}" name="Becca Spring" initials="BS" userId="S::rspring@golin.com::41387259-affd-41bb-b02c-6217c96be959" providerId="AD"/>
  <p188:author id="{49D64A72-5266-0401-3D3F-CB6718C7F2A6}" name="Ringler, Jennifer (NYC-GOL)" initials="R(" userId="S::jringler@golin.com::358be0c0-69d7-4744-b16c-9019b4e9c8ce" providerId="AD"/>
  <p188:author id="{184933BE-2E98-BC3E-6FF1-47DD630DFD9E}" name="Weiner, Jon (CHI-GOL)" initials="W(" userId="S::jweiner@golin.com::6c9b8164-af75-4546-8ba5-80484e26484c" providerId="AD"/>
  <p188:author id="{0D82E5F9-B098-DC4A-4E95-5200A5BAF6AF}" name="Ringler, Jennifer (NYC-GOL)" initials="RJ(G" userId="S::JRingler@golin.com::358be0c0-69d7-4744-b16c-9019b4e9c8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4"/>
    <a:srgbClr val="BAE3E5"/>
    <a:srgbClr val="1A95A9"/>
    <a:srgbClr val="388C90"/>
    <a:srgbClr val="699395"/>
    <a:srgbClr val="03A6BB"/>
    <a:srgbClr val="9BD1DB"/>
    <a:srgbClr val="1AD3AF"/>
    <a:srgbClr val="EFE138"/>
    <a:srgbClr val="689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EB975-10E7-4C95-96B4-A7B26240F0C2}" v="9" dt="2022-11-01T12:04:52.076"/>
    <p1510:client id="{BD2F052C-39F4-48C6-ABAD-17F7CBB3B440}" v="60" dt="2022-11-01T13:10:20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3546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explosion val="6"/>
            <c:spPr>
              <a:solidFill>
                <a:srgbClr val="43546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21-2846-A842-C9F6A95C51CF}"/>
              </c:ext>
            </c:extLst>
          </c:dPt>
          <c:dPt>
            <c:idx val="1"/>
            <c:bubble3D val="0"/>
            <c:explosion val="5"/>
            <c:spPr>
              <a:solidFill>
                <a:srgbClr val="1AD3A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21-2846-A842-C9F6A95C51CF}"/>
              </c:ext>
            </c:extLst>
          </c:dPt>
          <c:dPt>
            <c:idx val="2"/>
            <c:bubble3D val="0"/>
            <c:explosion val="6"/>
            <c:spPr>
              <a:solidFill>
                <a:srgbClr val="68949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21-2846-A842-C9F6A95C51CF}"/>
              </c:ext>
            </c:extLst>
          </c:dPt>
          <c:dPt>
            <c:idx val="3"/>
            <c:bubble3D val="0"/>
            <c:explosion val="7"/>
            <c:spPr>
              <a:solidFill>
                <a:srgbClr val="03A6B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21-2846-A842-C9F6A95C51CF}"/>
              </c:ext>
            </c:extLst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21-2846-A842-C9F6A95C51C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7F045-A407-CE49-858F-790876304C11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97A20-C184-1645-80C0-B9EBC3BFB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7A20-C184-1645-80C0-B9EBC3BFB6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7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7DBC-D289-9620-6068-B82F321C5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B1955-E553-3371-2BA5-2930146C9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5DBC3-B642-20C1-AF48-65E6CDB8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A03E-76BD-28B4-0EAD-E7478E7D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02B4-09B2-A1F8-98CE-1B4DF546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CBE2-BF02-C015-AF70-A0F68908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D4A6E-8BFA-A462-FC3B-93888164D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B6AA1-495D-ACFA-D4F3-B4FB8D5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EF24A-029E-B64D-9BC0-1E435BCE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AE72-8462-D08B-050E-A6E48BBB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29B09-6604-E1A1-2EB3-8FD64E4DD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92C75-B971-E396-62CC-57C37EE00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4B6A-C48B-4772-B5A5-405B038D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C6EC-F937-1558-5145-833B24D0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C86DC-EB5F-D4ED-4C8D-A6FFA2CC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FAA6-E473-EAE6-5ADC-AD1D8C09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34AA-8FCC-EC51-7362-00EC4A9E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21426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DCF1-8472-2124-8CF1-A4D8C2D8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DBCF-A38B-1D29-988E-E6A9312E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27507-7196-CA7F-3BED-14EB9A37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A546B-ABFE-3A81-806D-D4E6ED87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0E809-2623-1172-F212-91BA78A7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5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551B-4477-DCF9-B08B-F5755218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4512-A18F-7739-F243-F75BAC150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EADF5-CD60-548A-DE36-7F0E7772E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487DA-CEAA-1DC3-1DF8-866BE78D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FB3A-D704-D735-56BF-D09EA160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A7E59-25DD-81A8-CB4D-E0E34622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58E3-5348-E725-DFCA-BCA5ACFA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32C7-6D12-4B94-B18B-44EE416E8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7C378-C3AD-AE76-3F1C-BE44183A4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00AB2-9A71-BDF7-4FBD-B32CE163A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F1B01-FE01-EB40-AD67-D2776385A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CE29F-EC00-FC46-815B-557B8965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4E37F-FD2A-D028-C161-1040EE2E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41336-7CC6-741C-131C-3BE782B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DFC0-9D3E-28E1-7BC8-FB8F91B6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9868F-F9FA-B666-51CB-28E504E3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42C32-70B4-F6C7-0010-0616BCF9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26AF6-3BC9-4E64-0CA3-9047F4E1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9E1F8-740A-73CC-390E-D00CD6C2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F865F-A6D1-BF93-63BE-F8A4612A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9C8D4-DA39-3031-185F-FAFD1BAC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B267-CF07-B4B3-BA99-576E1550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817A-D9F2-363F-B51A-A5AC4F35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91F46-0FF8-F189-76BC-0EEC7DE19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B77C2-11F1-C179-0164-B0CC0A41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245C0-25B1-6699-0BE7-E5FF2523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29A1B-564B-38E1-5918-62D2336E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98CE-7ECF-A0A5-093F-13D668A2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D5E1F-105A-8AA5-87CB-E8DCD2A56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104F3-F570-C8BD-F1FF-3C239262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02EF7-4958-85B0-6F40-13793CAE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8DEA0-AD78-B14B-97D2-AF8DA35DADB3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20522-D08E-1DDB-3E24-F2C25E67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9EB01-415C-9421-15A3-9A12DA57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254748"/>
            <a:ext cx="2743200" cy="365125"/>
          </a:xfrm>
          <a:prstGeom prst="rect">
            <a:avLst/>
          </a:prstGeom>
        </p:spPr>
        <p:txBody>
          <a:bodyPr/>
          <a:lstStyle/>
          <a:p>
            <a:fld id="{49F3F0FD-3D37-D44E-A976-1AA584DB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6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9987BE8C-B256-FB8E-88B1-E0EC34E2E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7970"/>
            <a:ext cx="12192001" cy="4293839"/>
          </a:xfrm>
          <a:prstGeom prst="rect">
            <a:avLst/>
          </a:prstGeom>
          <a:solidFill>
            <a:srgbClr val="BAE3E5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EA2FD2-D849-CB16-E24C-91714EF90FC5}"/>
              </a:ext>
            </a:extLst>
          </p:cNvPr>
          <p:cNvSpPr/>
          <p:nvPr/>
        </p:nvSpPr>
        <p:spPr>
          <a:xfrm>
            <a:off x="9418351" y="2201659"/>
            <a:ext cx="2540709" cy="3761042"/>
          </a:xfrm>
          <a:prstGeom prst="rect">
            <a:avLst/>
          </a:prstGeom>
          <a:solidFill>
            <a:schemeClr val="bg1">
              <a:alpha val="850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A6BB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150A63B-114C-E2DE-8955-507F8A7F1154}"/>
              </a:ext>
            </a:extLst>
          </p:cNvPr>
          <p:cNvSpPr/>
          <p:nvPr/>
        </p:nvSpPr>
        <p:spPr>
          <a:xfrm>
            <a:off x="7087676" y="2201659"/>
            <a:ext cx="2168049" cy="37610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A6B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9D6FB-ECF8-E834-2F90-D6CB391E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2" y="454483"/>
            <a:ext cx="6332014" cy="61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9D4F6-A368-3758-35A5-0C24C6D2127F}"/>
              </a:ext>
            </a:extLst>
          </p:cNvPr>
          <p:cNvSpPr txBox="1"/>
          <p:nvPr/>
        </p:nvSpPr>
        <p:spPr>
          <a:xfrm>
            <a:off x="7107729" y="374810"/>
            <a:ext cx="4912620" cy="12432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500" b="1" dirty="0">
                <a:solidFill>
                  <a:srgbClr val="388C90"/>
                </a:solidFill>
                <a:effectLst/>
                <a:latin typeface="Lato Semibold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New Ocean Helps People Feel Better—and Work Better</a:t>
            </a:r>
          </a:p>
          <a:p>
            <a:r>
              <a:rPr lang="en-US" sz="1200" b="1" dirty="0">
                <a:solidFill>
                  <a:schemeClr val="tx2"/>
                </a:solidFill>
                <a:effectLst/>
                <a:latin typeface="Lato"/>
                <a:ea typeface="Lato"/>
                <a:cs typeface="Lato"/>
              </a:rPr>
              <a:t>It’s time to stop paying for health and wellness that doesn’t work.</a:t>
            </a:r>
            <a:r>
              <a:rPr lang="en-US" sz="1200" dirty="0">
                <a:solidFill>
                  <a:schemeClr val="tx2"/>
                </a:solidFill>
                <a:effectLst/>
                <a:latin typeface="Lato"/>
                <a:ea typeface="Lato"/>
                <a:cs typeface="Lato"/>
              </a:rPr>
              <a:t> </a:t>
            </a:r>
            <a:endParaRPr lang="en-US" sz="1200" dirty="0">
              <a:solidFill>
                <a:schemeClr val="tx2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solidFill>
                <a:schemeClr val="tx2"/>
              </a:solidFill>
              <a:latin typeface="Lato"/>
              <a:ea typeface="Lato"/>
              <a:cs typeface="Lato"/>
            </a:endParaRPr>
          </a:p>
          <a:p>
            <a:r>
              <a:rPr lang="en-US" sz="1200" dirty="0">
                <a:solidFill>
                  <a:schemeClr val="tx2"/>
                </a:solidFill>
                <a:effectLst/>
                <a:latin typeface="Lato"/>
                <a:ea typeface="Lato"/>
                <a:cs typeface="Lato"/>
              </a:rPr>
              <a:t>Employees need a holistic picture of their health, actionable insights that motivate lasting change, and a positive user experience that connects them to the right information at the right time—to minimize searching and maximize doing.</a:t>
            </a:r>
            <a:r>
              <a:rPr lang="en-US" sz="1200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  </a:t>
            </a:r>
            <a:endParaRPr lang="en-US" sz="1200">
              <a:solidFill>
                <a:schemeClr val="tx2"/>
              </a:solidFill>
              <a:effectLst/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901B9D4-BDD7-77D3-C947-18630B6D2721}"/>
              </a:ext>
            </a:extLst>
          </p:cNvPr>
          <p:cNvSpPr txBox="1"/>
          <p:nvPr/>
        </p:nvSpPr>
        <p:spPr>
          <a:xfrm>
            <a:off x="7861969" y="2422997"/>
            <a:ext cx="1339204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  <a:ea typeface="Lato Heavy" panose="020F0502020204030203" pitchFamily="34" charset="0"/>
                <a:cs typeface="Lato Heavy" panose="020F0502020204030203" pitchFamily="34" charset="0"/>
              </a:rPr>
              <a:t>Save money </a:t>
            </a:r>
          </a:p>
          <a:p>
            <a:r>
              <a:rPr lang="en-US" sz="1050" dirty="0">
                <a:solidFill>
                  <a:srgbClr val="435464"/>
                </a:solidFill>
                <a:effectLst/>
                <a:latin typeface="Lato"/>
                <a:ea typeface="Lato"/>
                <a:cs typeface="Lato"/>
              </a:rPr>
              <a:t>with </a:t>
            </a:r>
            <a:r>
              <a:rPr lang="en-US" sz="1050" dirty="0">
                <a:solidFill>
                  <a:srgbClr val="435464"/>
                </a:solidFill>
                <a:latin typeface="Lato"/>
                <a:ea typeface="Lato"/>
                <a:cs typeface="Lato"/>
              </a:rPr>
              <a:t>a high-value solution that reduces </a:t>
            </a:r>
            <a:r>
              <a:rPr lang="en-US" sz="1050" dirty="0">
                <a:solidFill>
                  <a:srgbClr val="435464"/>
                </a:solidFill>
                <a:effectLst/>
                <a:latin typeface="Lato"/>
                <a:ea typeface="Lato"/>
                <a:cs typeface="Lato"/>
              </a:rPr>
              <a:t>healthcare </a:t>
            </a:r>
            <a:r>
              <a:rPr lang="en-US" sz="1050" dirty="0">
                <a:solidFill>
                  <a:srgbClr val="435464"/>
                </a:solidFill>
                <a:latin typeface="Lato"/>
                <a:ea typeface="Lato"/>
                <a:cs typeface="Lato"/>
              </a:rPr>
              <a:t>claims</a:t>
            </a:r>
            <a:endParaRPr lang="en-US" sz="1050" dirty="0">
              <a:solidFill>
                <a:srgbClr val="435464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4E40FB3-3A4F-4532-290E-C361411388F8}"/>
              </a:ext>
            </a:extLst>
          </p:cNvPr>
          <p:cNvSpPr txBox="1"/>
          <p:nvPr/>
        </p:nvSpPr>
        <p:spPr>
          <a:xfrm>
            <a:off x="7861076" y="3243735"/>
            <a:ext cx="1339204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Improve your </a:t>
            </a:r>
            <a:b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</a:br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bottom line </a:t>
            </a:r>
            <a:r>
              <a:rPr lang="en-US" sz="1050" dirty="0">
                <a:solidFill>
                  <a:srgbClr val="4354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increased employee healthy activity and productivity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E7DF66-172F-C915-A1A5-698583D76E90}"/>
              </a:ext>
            </a:extLst>
          </p:cNvPr>
          <p:cNvSpPr txBox="1"/>
          <p:nvPr/>
        </p:nvSpPr>
        <p:spPr>
          <a:xfrm>
            <a:off x="7856364" y="4228745"/>
            <a:ext cx="13392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Address employees’ holistic health </a:t>
            </a:r>
          </a:p>
          <a:p>
            <a:r>
              <a:rPr lang="en-US" sz="1050" dirty="0">
                <a:solidFill>
                  <a:srgbClr val="435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our all-in-one platform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2C53B1F-93BD-AF53-2728-FF5BA9865111}"/>
              </a:ext>
            </a:extLst>
          </p:cNvPr>
          <p:cNvSpPr txBox="1"/>
          <p:nvPr/>
        </p:nvSpPr>
        <p:spPr>
          <a:xfrm>
            <a:off x="7856894" y="5056132"/>
            <a:ext cx="133870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Drive change </a:t>
            </a:r>
          </a:p>
          <a:p>
            <a:r>
              <a:rPr lang="en-US" sz="1050" dirty="0">
                <a:solidFill>
                  <a:srgbClr val="435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across your organization with scalable solutions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EF2820C-D7EB-170E-ADA3-21A5758FC09A}"/>
              </a:ext>
            </a:extLst>
          </p:cNvPr>
          <p:cNvSpPr/>
          <p:nvPr/>
        </p:nvSpPr>
        <p:spPr>
          <a:xfrm>
            <a:off x="3497576" y="2201659"/>
            <a:ext cx="3427474" cy="3761042"/>
          </a:xfrm>
          <a:prstGeom prst="rect">
            <a:avLst/>
          </a:prstGeom>
          <a:solidFill>
            <a:schemeClr val="bg1">
              <a:alpha val="8467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A6BB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C0A86C-7A2A-453D-D090-6300506E3582}"/>
              </a:ext>
            </a:extLst>
          </p:cNvPr>
          <p:cNvSpPr/>
          <p:nvPr/>
        </p:nvSpPr>
        <p:spPr>
          <a:xfrm>
            <a:off x="232940" y="2201659"/>
            <a:ext cx="3102010" cy="37610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A6BB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9B6942-D65C-6DD8-1A70-F3ECF4000F50}"/>
              </a:ext>
            </a:extLst>
          </p:cNvPr>
          <p:cNvGrpSpPr/>
          <p:nvPr/>
        </p:nvGrpSpPr>
        <p:grpSpPr>
          <a:xfrm>
            <a:off x="500529" y="3044159"/>
            <a:ext cx="2567949" cy="1711967"/>
            <a:chOff x="660401" y="3676137"/>
            <a:chExt cx="3516184" cy="234412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2799CF6-36B7-8722-14AF-80A205AFA666}"/>
                </a:ext>
              </a:extLst>
            </p:cNvPr>
            <p:cNvGraphicFramePr/>
            <p:nvPr/>
          </p:nvGraphicFramePr>
          <p:xfrm>
            <a:off x="660401" y="3676137"/>
            <a:ext cx="3516184" cy="2344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F90417-E3B1-98FA-64A3-C5D4E8778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0478" y="5027863"/>
              <a:ext cx="564125" cy="5187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6A44B8-71AE-F336-06A0-9DD8C1B60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5807" y="4062351"/>
              <a:ext cx="421748" cy="5669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6DEE52-FFE4-8FC9-0A66-828861EB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8135" y="5026761"/>
              <a:ext cx="653969" cy="65396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6148AC-9BA1-7B1D-2F12-C9ACE626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90231" y="4093072"/>
              <a:ext cx="653969" cy="555522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DDC0B30-D067-E6DB-C056-954E4E9C1EC6}"/>
              </a:ext>
            </a:extLst>
          </p:cNvPr>
          <p:cNvSpPr txBox="1"/>
          <p:nvPr/>
        </p:nvSpPr>
        <p:spPr>
          <a:xfrm>
            <a:off x="293556" y="4793345"/>
            <a:ext cx="1251210" cy="1107996"/>
          </a:xfrm>
          <a:prstGeom prst="rect">
            <a:avLst/>
          </a:prstGeom>
          <a:noFill/>
          <a:effectLst/>
        </p:spPr>
        <p:txBody>
          <a:bodyPr wrap="square" lIns="0" tIns="91440" rIns="91440" bIns="45720" rtlCol="0" anchor="t">
            <a:spAutoFit/>
          </a:bodyPr>
          <a:lstStyle>
            <a:defPPr>
              <a:defRPr lang="en-US"/>
            </a:defPPr>
            <a:lvl1pPr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435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/>
            <a:r>
              <a:rPr lang="en-US" sz="1050" dirty="0">
                <a:latin typeface="Lato"/>
                <a:ea typeface="Lato"/>
                <a:cs typeface="Lato"/>
              </a:rPr>
              <a:t>Whole health management that addresses chronic conditions, lifestyle, and emotional health needs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E6D580-BB70-E4B5-B386-664BF118612C}"/>
              </a:ext>
            </a:extLst>
          </p:cNvPr>
          <p:cNvSpPr txBox="1"/>
          <p:nvPr/>
        </p:nvSpPr>
        <p:spPr>
          <a:xfrm>
            <a:off x="383746" y="2335770"/>
            <a:ext cx="1161020" cy="623248"/>
          </a:xfrm>
          <a:prstGeom prst="rect">
            <a:avLst/>
          </a:prstGeom>
          <a:noFill/>
          <a:effectLst/>
        </p:spPr>
        <p:txBody>
          <a:bodyPr wrap="square" lIns="0" tIns="91440" rIns="91440" bIns="45720" rtlCol="0" anchor="t">
            <a:spAutoFit/>
          </a:bodyPr>
          <a:lstStyle/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35464"/>
                </a:solidFill>
                <a:latin typeface="Lato"/>
                <a:ea typeface="Lato"/>
                <a:cs typeface="Lato"/>
              </a:rPr>
              <a:t>Easily integrates with your current technology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F957ED-0489-A685-2610-D2D83949FF69}"/>
              </a:ext>
            </a:extLst>
          </p:cNvPr>
          <p:cNvSpPr txBox="1"/>
          <p:nvPr/>
        </p:nvSpPr>
        <p:spPr>
          <a:xfrm>
            <a:off x="2121618" y="2335770"/>
            <a:ext cx="1234002" cy="784830"/>
          </a:xfrm>
          <a:prstGeom prst="rect">
            <a:avLst/>
          </a:prstGeom>
          <a:noFill/>
          <a:effectLst/>
        </p:spPr>
        <p:txBody>
          <a:bodyPr wrap="square" lIns="0" tIns="91440" rIns="91440" bIns="45720" rtlCol="0" anchor="t">
            <a:spAutoFit/>
          </a:bodyPr>
          <a:lstStyle>
            <a:defPPr>
              <a:defRPr lang="en-US"/>
            </a:defPPr>
            <a:lvl1pPr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435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050" dirty="0">
                <a:latin typeface="Lato"/>
                <a:ea typeface="Lato"/>
                <a:cs typeface="Lato"/>
              </a:rPr>
              <a:t>Personalized user experience that encourages healthy lifestyle changes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CD82D-785A-B30D-D068-2EDE127AE3AB}"/>
              </a:ext>
            </a:extLst>
          </p:cNvPr>
          <p:cNvSpPr txBox="1"/>
          <p:nvPr/>
        </p:nvSpPr>
        <p:spPr>
          <a:xfrm>
            <a:off x="2121618" y="4793345"/>
            <a:ext cx="1127618" cy="946413"/>
          </a:xfrm>
          <a:prstGeom prst="rect">
            <a:avLst/>
          </a:prstGeom>
          <a:noFill/>
          <a:effectLst/>
        </p:spPr>
        <p:txBody>
          <a:bodyPr wrap="square" lIns="0" tIns="91440" rIns="91440" bIns="45720" rtlCol="0" anchor="t">
            <a:spAutoFit/>
          </a:bodyPr>
          <a:lstStyle>
            <a:defPPr>
              <a:defRPr lang="en-US"/>
            </a:defPPr>
            <a:lvl1pPr marR="0">
              <a:spcBef>
                <a:spcPts val="0"/>
              </a:spcBef>
              <a:spcAft>
                <a:spcPts val="0"/>
              </a:spcAft>
              <a:defRPr sz="1000">
                <a:solidFill>
                  <a:srgbClr val="435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050" dirty="0">
                <a:latin typeface="Lato"/>
                <a:ea typeface="Lato"/>
                <a:cs typeface="Lato"/>
              </a:rPr>
              <a:t>Backed by evidence-based medicine and behavioral science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64F9211-007E-E8A7-4B48-2B47AA5962C1}"/>
              </a:ext>
            </a:extLst>
          </p:cNvPr>
          <p:cNvGrpSpPr/>
          <p:nvPr/>
        </p:nvGrpSpPr>
        <p:grpSpPr>
          <a:xfrm>
            <a:off x="1565428" y="2483265"/>
            <a:ext cx="438150" cy="586063"/>
            <a:chOff x="1783590" y="2838814"/>
            <a:chExt cx="438150" cy="77850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2C55F18-CA5D-4A3B-320F-B6BF215C5B1C}"/>
                </a:ext>
              </a:extLst>
            </p:cNvPr>
            <p:cNvCxnSpPr/>
            <p:nvPr/>
          </p:nvCxnSpPr>
          <p:spPr>
            <a:xfrm>
              <a:off x="2221740" y="2838814"/>
              <a:ext cx="0" cy="778507"/>
            </a:xfrm>
            <a:prstGeom prst="line">
              <a:avLst/>
            </a:prstGeom>
            <a:ln>
              <a:solidFill>
                <a:srgbClr val="435464"/>
              </a:solidFill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10E8F34-4D94-796B-B905-458993595877}"/>
                </a:ext>
              </a:extLst>
            </p:cNvPr>
            <p:cNvCxnSpPr/>
            <p:nvPr/>
          </p:nvCxnSpPr>
          <p:spPr>
            <a:xfrm>
              <a:off x="1783590" y="2838814"/>
              <a:ext cx="0" cy="778507"/>
            </a:xfrm>
            <a:prstGeom prst="line">
              <a:avLst/>
            </a:prstGeom>
            <a:ln>
              <a:solidFill>
                <a:srgbClr val="03A6BB"/>
              </a:solidFill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B4E93E2-C5D9-723C-2170-4FA4D29FBD68}"/>
              </a:ext>
            </a:extLst>
          </p:cNvPr>
          <p:cNvGrpSpPr/>
          <p:nvPr/>
        </p:nvGrpSpPr>
        <p:grpSpPr>
          <a:xfrm rot="10800000">
            <a:off x="1565428" y="4716044"/>
            <a:ext cx="438150" cy="1081232"/>
            <a:chOff x="1783590" y="2838814"/>
            <a:chExt cx="438150" cy="778507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6DAB660-C7D4-233E-9729-90012B195D36}"/>
                </a:ext>
              </a:extLst>
            </p:cNvPr>
            <p:cNvCxnSpPr>
              <a:cxnSpLocks/>
            </p:cNvCxnSpPr>
            <p:nvPr/>
          </p:nvCxnSpPr>
          <p:spPr>
            <a:xfrm>
              <a:off x="2221740" y="2838814"/>
              <a:ext cx="0" cy="778507"/>
            </a:xfrm>
            <a:prstGeom prst="line">
              <a:avLst/>
            </a:prstGeom>
            <a:ln>
              <a:solidFill>
                <a:srgbClr val="689496"/>
              </a:solidFill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ECAB849-8036-4DBF-AB9C-1D5510AC367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783590" y="3056781"/>
              <a:ext cx="0" cy="560540"/>
            </a:xfrm>
            <a:prstGeom prst="line">
              <a:avLst/>
            </a:prstGeom>
            <a:ln>
              <a:solidFill>
                <a:srgbClr val="1BD3AE"/>
              </a:solidFill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6" name="Table 176">
            <a:extLst>
              <a:ext uri="{FF2B5EF4-FFF2-40B4-BE49-F238E27FC236}">
                <a16:creationId xmlns:a16="http://schemas.microsoft.com/office/drawing/2014/main" id="{528DC0B8-4C69-C870-FED2-303466C10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95860"/>
              </p:ext>
            </p:extLst>
          </p:nvPr>
        </p:nvGraphicFramePr>
        <p:xfrm>
          <a:off x="3691580" y="2474238"/>
          <a:ext cx="3015826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913">
                  <a:extLst>
                    <a:ext uri="{9D8B030D-6E8A-4147-A177-3AD203B41FA5}">
                      <a16:colId xmlns:a16="http://schemas.microsoft.com/office/drawing/2014/main" val="3697272990"/>
                    </a:ext>
                  </a:extLst>
                </a:gridCol>
                <a:gridCol w="1507913">
                  <a:extLst>
                    <a:ext uri="{9D8B030D-6E8A-4147-A177-3AD203B41FA5}">
                      <a16:colId xmlns:a16="http://schemas.microsoft.com/office/drawing/2014/main" val="2779552368"/>
                    </a:ext>
                  </a:extLst>
                </a:gridCol>
              </a:tblGrid>
              <a:tr h="303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spc="200" dirty="0">
                          <a:solidFill>
                            <a:srgbClr val="388C90"/>
                          </a:solidFill>
                          <a:latin typeface="Lato Heavy"/>
                          <a:ea typeface="+mn-ea"/>
                          <a:cs typeface="+mn-cs"/>
                        </a:rPr>
                        <a:t>CHALLENGE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8C90">
                        <a:alpha val="21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spc="200" dirty="0">
                          <a:solidFill>
                            <a:schemeClr val="bg1"/>
                          </a:solidFill>
                          <a:latin typeface="Lato Heavy"/>
                          <a:ea typeface="+mn-ea"/>
                          <a:cs typeface="+mn-cs"/>
                        </a:rPr>
                        <a:t>NEW OCEAN’S 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9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05197"/>
                  </a:ext>
                </a:extLst>
              </a:tr>
              <a:tr h="419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388C90"/>
                          </a:solidFill>
                          <a:latin typeface="Lato Heavy"/>
                          <a:ea typeface="Lato"/>
                          <a:cs typeface="Lato"/>
                        </a:rPr>
                        <a:t>A clunky user experience </a:t>
                      </a: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  <a:ea typeface="Lato"/>
                          <a:cs typeface="Lato"/>
                        </a:rPr>
                        <a:t>from disparate third -party apps that result in scavenger hunts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1DB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  <a:ea typeface="Lato"/>
                          <a:cs typeface="Lato"/>
                        </a:rPr>
                        <a:t>Intuitive user experience that provides the right information at the </a:t>
                      </a:r>
                      <a:b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  <a:ea typeface="Lato"/>
                          <a:cs typeface="Lato"/>
                        </a:rPr>
                      </a:b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  <a:ea typeface="Lato"/>
                          <a:cs typeface="Lato"/>
                        </a:rPr>
                        <a:t>right time</a:t>
                      </a:r>
                    </a:p>
                  </a:txBody>
                  <a:tcPr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9AD7">
                        <a:alpha val="23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83419"/>
                  </a:ext>
                </a:extLst>
              </a:tr>
              <a:tr h="419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388C90"/>
                          </a:solidFill>
                          <a:latin typeface="Lato Heavy"/>
                          <a:ea typeface="Lato"/>
                          <a:cs typeface="Lato"/>
                        </a:rPr>
                        <a:t>Fragmented solutions </a:t>
                      </a: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  <a:ea typeface="Lato"/>
                          <a:cs typeface="Lato"/>
                        </a:rPr>
                        <a:t>give employees an incomplete picture of their health 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1DB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  <a:ea typeface="Lato"/>
                          <a:cs typeface="Lato"/>
                        </a:rPr>
                        <a:t>An all-in-one, personalized platform that addresses holistic health with actionable insights</a:t>
                      </a:r>
                    </a:p>
                  </a:txBody>
                  <a:tcPr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9AD7">
                        <a:alpha val="23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692124"/>
                  </a:ext>
                </a:extLst>
              </a:tr>
              <a:tr h="4192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1" kern="1200" dirty="0">
                          <a:solidFill>
                            <a:srgbClr val="388C90"/>
                          </a:solidFill>
                          <a:latin typeface="Lato Heavy"/>
                          <a:ea typeface="Lato"/>
                          <a:cs typeface="Lato"/>
                        </a:rPr>
                        <a:t>Poor design</a:t>
                      </a:r>
                      <a:r>
                        <a:rPr lang="en-US" sz="1050" b="1" kern="1200" dirty="0">
                          <a:solidFill>
                            <a:srgbClr val="388C90"/>
                          </a:solidFill>
                          <a:latin typeface="Lato Heavy"/>
                          <a:ea typeface="Lato"/>
                          <a:cs typeface="Lato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</a:rPr>
                        <a:t>fails to address participation barriers and leaves users feeling stuck and  disengaged </a:t>
                      </a:r>
                      <a:endParaRPr lang="en-US" sz="1000" kern="1200" dirty="0">
                        <a:solidFill>
                          <a:srgbClr val="435464"/>
                        </a:solidFill>
                        <a:latin typeface="Lato" panose="020F0502020204030203" pitchFamily="34" charset="0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1DB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435464"/>
                          </a:solidFill>
                          <a:latin typeface="Lato"/>
                        </a:rPr>
                        <a:t>Readily available resources get users offline and on their way toward healthy goals</a:t>
                      </a:r>
                      <a:endParaRPr lang="en-US" sz="1050">
                        <a:latin typeface="Lato"/>
                      </a:endParaRPr>
                    </a:p>
                  </a:txBody>
                  <a:tcPr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9AD7">
                        <a:alpha val="23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43238"/>
                  </a:ext>
                </a:extLst>
              </a:tr>
            </a:tbl>
          </a:graphicData>
        </a:graphic>
      </p:graphicFrame>
      <p:pic>
        <p:nvPicPr>
          <p:cNvPr id="182" name="Picture 181">
            <a:extLst>
              <a:ext uri="{FF2B5EF4-FFF2-40B4-BE49-F238E27FC236}">
                <a16:creationId xmlns:a16="http://schemas.microsoft.com/office/drawing/2014/main" id="{F7C99028-EF75-9FF0-7E91-EE2EC5765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940" y="6433112"/>
            <a:ext cx="1556951" cy="259492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66808648-D74B-3C99-D2AA-7B38D75C3B4C}"/>
              </a:ext>
            </a:extLst>
          </p:cNvPr>
          <p:cNvSpPr txBox="1"/>
          <p:nvPr/>
        </p:nvSpPr>
        <p:spPr>
          <a:xfrm>
            <a:off x="2121962" y="6435034"/>
            <a:ext cx="2446981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300" dirty="0" err="1">
                <a:solidFill>
                  <a:srgbClr val="388C9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newoceanhealth.com</a:t>
            </a:r>
            <a:endParaRPr lang="en-US" sz="1300" dirty="0">
              <a:solidFill>
                <a:srgbClr val="388C9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C082649-EAE2-8F03-E31D-3C0355E23B8D}"/>
              </a:ext>
            </a:extLst>
          </p:cNvPr>
          <p:cNvCxnSpPr/>
          <p:nvPr/>
        </p:nvCxnSpPr>
        <p:spPr>
          <a:xfrm>
            <a:off x="1957223" y="6392305"/>
            <a:ext cx="0" cy="300299"/>
          </a:xfrm>
          <a:prstGeom prst="line">
            <a:avLst/>
          </a:prstGeom>
          <a:ln>
            <a:solidFill>
              <a:srgbClr val="388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4CA3AE1-ED4E-B94C-0DF3-792E3AA307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6689" y="2449405"/>
            <a:ext cx="437652" cy="4376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74B8642-BA53-35C6-6AE7-721D546A48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13010" y="3241183"/>
            <a:ext cx="385011" cy="38501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B075E7B-A687-7ABF-A0F0-6292F9C65F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75262" y="4248022"/>
            <a:ext cx="460506" cy="4605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02D623E-920D-41DC-282D-CFED1EDC2B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54518" y="5084617"/>
            <a:ext cx="501995" cy="5019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FEFA4-293E-E714-86A3-53A550E537BB}"/>
              </a:ext>
            </a:extLst>
          </p:cNvPr>
          <p:cNvSpPr txBox="1"/>
          <p:nvPr/>
        </p:nvSpPr>
        <p:spPr>
          <a:xfrm>
            <a:off x="9624625" y="3746858"/>
            <a:ext cx="1251617" cy="454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50" dirty="0">
                <a:solidFill>
                  <a:srgbClr val="435464"/>
                </a:solidFill>
                <a:latin typeface="Lato" panose="020F0502020204030203" pitchFamily="34" charset="0"/>
              </a:rPr>
              <a:t>Users who engaged in behaviors that </a:t>
            </a:r>
            <a:r>
              <a:rPr lang="en-US" sz="1050" b="1" dirty="0">
                <a:solidFill>
                  <a:srgbClr val="189AD7"/>
                </a:solidFill>
                <a:latin typeface="Lato Heavy" panose="020F0502020204030203" pitchFamily="34" charset="77"/>
              </a:rPr>
              <a:t>reduce risk of chronic disease </a:t>
            </a:r>
            <a:endParaRPr lang="en-US" sz="1050" dirty="0">
              <a:solidFill>
                <a:srgbClr val="435464"/>
              </a:solidFill>
              <a:latin typeface="Lato" panose="020F05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50B0D8-1381-BADE-7701-6F76E2D8BBA1}"/>
              </a:ext>
            </a:extLst>
          </p:cNvPr>
          <p:cNvGrpSpPr/>
          <p:nvPr/>
        </p:nvGrpSpPr>
        <p:grpSpPr>
          <a:xfrm>
            <a:off x="9602125" y="3005495"/>
            <a:ext cx="584392" cy="519532"/>
            <a:chOff x="9637278" y="2228833"/>
            <a:chExt cx="886072" cy="789475"/>
          </a:xfrm>
        </p:grpSpPr>
        <p:grpSp>
          <p:nvGrpSpPr>
            <p:cNvPr id="36" name="Graphic 196">
              <a:extLst>
                <a:ext uri="{FF2B5EF4-FFF2-40B4-BE49-F238E27FC236}">
                  <a16:creationId xmlns:a16="http://schemas.microsoft.com/office/drawing/2014/main" id="{6C3353CE-59AC-BE92-C7DC-D42BBDBF0BDA}"/>
                </a:ext>
              </a:extLst>
            </p:cNvPr>
            <p:cNvGrpSpPr/>
            <p:nvPr/>
          </p:nvGrpSpPr>
          <p:grpSpPr>
            <a:xfrm>
              <a:off x="9690749" y="2228833"/>
              <a:ext cx="787729" cy="789475"/>
              <a:chOff x="9690749" y="2228833"/>
              <a:chExt cx="819176" cy="820992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148A228-4197-537C-AAE1-2A7966FB7861}"/>
                  </a:ext>
                </a:extLst>
              </p:cNvPr>
              <p:cNvSpPr/>
              <p:nvPr/>
            </p:nvSpPr>
            <p:spPr>
              <a:xfrm>
                <a:off x="9710614" y="2228833"/>
                <a:ext cx="389723" cy="410496"/>
              </a:xfrm>
              <a:custGeom>
                <a:avLst/>
                <a:gdLst>
                  <a:gd name="connsiteX0" fmla="*/ 389724 w 389723"/>
                  <a:gd name="connsiteY0" fmla="*/ 410496 h 410496"/>
                  <a:gd name="connsiteX1" fmla="*/ 0 w 389723"/>
                  <a:gd name="connsiteY1" fmla="*/ 283460 h 410496"/>
                  <a:gd name="connsiteX2" fmla="*/ 389724 w 389723"/>
                  <a:gd name="connsiteY2" fmla="*/ 0 h 410496"/>
                  <a:gd name="connsiteX3" fmla="*/ 389724 w 389723"/>
                  <a:gd name="connsiteY3" fmla="*/ 410496 h 4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9723" h="410496">
                    <a:moveTo>
                      <a:pt x="389724" y="410496"/>
                    </a:moveTo>
                    <a:lnTo>
                      <a:pt x="0" y="283460"/>
                    </a:lnTo>
                    <a:cubicBezTo>
                      <a:pt x="55810" y="110919"/>
                      <a:pt x="209051" y="0"/>
                      <a:pt x="389724" y="0"/>
                    </a:cubicBezTo>
                    <a:lnTo>
                      <a:pt x="389724" y="410496"/>
                    </a:lnTo>
                    <a:close/>
                  </a:path>
                </a:pathLst>
              </a:custGeom>
              <a:solidFill>
                <a:srgbClr val="DFDFDF"/>
              </a:solidFill>
              <a:ln w="94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b="1">
                  <a:latin typeface="Lato Heavy" panose="020F0502020204030203" pitchFamily="34" charset="77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2193D71-3C7A-4CDC-68C1-6239B0133929}"/>
                  </a:ext>
                </a:extLst>
              </p:cNvPr>
              <p:cNvSpPr/>
              <p:nvPr/>
            </p:nvSpPr>
            <p:spPr>
              <a:xfrm>
                <a:off x="9690749" y="2228833"/>
                <a:ext cx="819176" cy="820992"/>
              </a:xfrm>
              <a:custGeom>
                <a:avLst/>
                <a:gdLst>
                  <a:gd name="connsiteX0" fmla="*/ 409588 w 819176"/>
                  <a:gd name="connsiteY0" fmla="*/ 410496 h 820992"/>
                  <a:gd name="connsiteX1" fmla="*/ 409588 w 819176"/>
                  <a:gd name="connsiteY1" fmla="*/ 0 h 820992"/>
                  <a:gd name="connsiteX2" fmla="*/ 819176 w 819176"/>
                  <a:gd name="connsiteY2" fmla="*/ 410496 h 820992"/>
                  <a:gd name="connsiteX3" fmla="*/ 409588 w 819176"/>
                  <a:gd name="connsiteY3" fmla="*/ 820992 h 820992"/>
                  <a:gd name="connsiteX4" fmla="*/ 0 w 819176"/>
                  <a:gd name="connsiteY4" fmla="*/ 410496 h 820992"/>
                  <a:gd name="connsiteX5" fmla="*/ 19865 w 819176"/>
                  <a:gd name="connsiteY5" fmla="*/ 283460 h 820992"/>
                  <a:gd name="connsiteX6" fmla="*/ 409588 w 819176"/>
                  <a:gd name="connsiteY6" fmla="*/ 410496 h 820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9176" h="820992">
                    <a:moveTo>
                      <a:pt x="409588" y="410496"/>
                    </a:moveTo>
                    <a:lnTo>
                      <a:pt x="409588" y="0"/>
                    </a:lnTo>
                    <a:cubicBezTo>
                      <a:pt x="635666" y="0"/>
                      <a:pt x="819176" y="183917"/>
                      <a:pt x="819176" y="410496"/>
                    </a:cubicBezTo>
                    <a:cubicBezTo>
                      <a:pt x="819176" y="637075"/>
                      <a:pt x="635666" y="820992"/>
                      <a:pt x="409588" y="820992"/>
                    </a:cubicBezTo>
                    <a:cubicBezTo>
                      <a:pt x="183511" y="820992"/>
                      <a:pt x="0" y="637075"/>
                      <a:pt x="0" y="410496"/>
                    </a:cubicBezTo>
                    <a:cubicBezTo>
                      <a:pt x="0" y="364991"/>
                      <a:pt x="5676" y="327070"/>
                      <a:pt x="19865" y="283460"/>
                    </a:cubicBezTo>
                    <a:lnTo>
                      <a:pt x="409588" y="410496"/>
                    </a:lnTo>
                    <a:close/>
                  </a:path>
                </a:pathLst>
              </a:custGeom>
              <a:solidFill>
                <a:srgbClr val="388C90"/>
              </a:solidFill>
              <a:ln w="94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b="1" dirty="0">
                  <a:latin typeface="Lato Heavy" panose="020F0502020204030203" pitchFamily="34" charset="77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F39FA8D-15C0-D54E-BBBF-A67017D7CF4F}"/>
                </a:ext>
              </a:extLst>
            </p:cNvPr>
            <p:cNvSpPr/>
            <p:nvPr/>
          </p:nvSpPr>
          <p:spPr>
            <a:xfrm>
              <a:off x="9747425" y="2286382"/>
              <a:ext cx="674375" cy="67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Lato Heavy" panose="020F0502020204030203" pitchFamily="34" charset="7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7881B4-C543-1C24-9341-29721008C31E}"/>
                </a:ext>
              </a:extLst>
            </p:cNvPr>
            <p:cNvSpPr txBox="1"/>
            <p:nvPr/>
          </p:nvSpPr>
          <p:spPr>
            <a:xfrm>
              <a:off x="9637278" y="2414774"/>
              <a:ext cx="886072" cy="420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88C90"/>
                  </a:solidFill>
                  <a:effectLst/>
                  <a:latin typeface="Lato Heavy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80%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21A4E8-15A3-98DE-6C2B-B1B8107DD961}"/>
              </a:ext>
            </a:extLst>
          </p:cNvPr>
          <p:cNvSpPr txBox="1"/>
          <p:nvPr/>
        </p:nvSpPr>
        <p:spPr>
          <a:xfrm>
            <a:off x="10321903" y="3118065"/>
            <a:ext cx="1637157" cy="34896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1050" dirty="0">
                <a:solidFill>
                  <a:srgbClr val="435464"/>
                </a:solidFill>
                <a:latin typeface="Lato" panose="020F0502020204030203" pitchFamily="34" charset="0"/>
              </a:rPr>
              <a:t>Addresses </a:t>
            </a:r>
            <a:br>
              <a:rPr lang="en-US" sz="1050" dirty="0">
                <a:solidFill>
                  <a:srgbClr val="435464"/>
                </a:solidFill>
                <a:latin typeface="Lato" panose="020F0502020204030203" pitchFamily="34" charset="0"/>
              </a:rPr>
            </a:br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of chronic disease costs </a:t>
            </a:r>
            <a:b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</a:br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           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959E88-DB9E-A9EA-64C2-38EFB714B9B1}"/>
              </a:ext>
            </a:extLst>
          </p:cNvPr>
          <p:cNvGrpSpPr/>
          <p:nvPr/>
        </p:nvGrpSpPr>
        <p:grpSpPr>
          <a:xfrm>
            <a:off x="11091836" y="3749823"/>
            <a:ext cx="576332" cy="519532"/>
            <a:chOff x="10775411" y="3697959"/>
            <a:chExt cx="576332" cy="51953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93A69D1-65F9-4B1B-EE26-6E549E5D5051}"/>
                </a:ext>
              </a:extLst>
            </p:cNvPr>
            <p:cNvGrpSpPr/>
            <p:nvPr/>
          </p:nvGrpSpPr>
          <p:grpSpPr>
            <a:xfrm rot="9900000">
              <a:off x="10802880" y="3697959"/>
              <a:ext cx="520072" cy="519532"/>
              <a:chOff x="9745832" y="3608133"/>
              <a:chExt cx="622065" cy="621419"/>
            </a:xfrm>
          </p:grpSpPr>
          <p:grpSp>
            <p:nvGrpSpPr>
              <p:cNvPr id="43" name="Graphic 212">
                <a:extLst>
                  <a:ext uri="{FF2B5EF4-FFF2-40B4-BE49-F238E27FC236}">
                    <a16:creationId xmlns:a16="http://schemas.microsoft.com/office/drawing/2014/main" id="{8A450E88-257E-E31F-4661-438F5CBB3F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45832" y="3608133"/>
                <a:ext cx="622065" cy="621419"/>
                <a:chOff x="9573574" y="3849891"/>
                <a:chExt cx="677359" cy="678834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DDBAE58A-6270-5734-7147-811AF85CAB0F}"/>
                    </a:ext>
                  </a:extLst>
                </p:cNvPr>
                <p:cNvSpPr/>
                <p:nvPr/>
              </p:nvSpPr>
              <p:spPr>
                <a:xfrm>
                  <a:off x="9573574" y="3849891"/>
                  <a:ext cx="338693" cy="668644"/>
                </a:xfrm>
                <a:custGeom>
                  <a:avLst/>
                  <a:gdLst>
                    <a:gd name="connsiteX0" fmla="*/ 338693 w 338693"/>
                    <a:gd name="connsiteY0" fmla="*/ 339417 h 668644"/>
                    <a:gd name="connsiteX1" fmla="*/ 256569 w 338693"/>
                    <a:gd name="connsiteY1" fmla="*/ 668644 h 668644"/>
                    <a:gd name="connsiteX2" fmla="*/ 10195 w 338693"/>
                    <a:gd name="connsiteY2" fmla="*/ 257111 h 668644"/>
                    <a:gd name="connsiteX3" fmla="*/ 338693 w 338693"/>
                    <a:gd name="connsiteY3" fmla="*/ 0 h 668644"/>
                    <a:gd name="connsiteX4" fmla="*/ 338693 w 338693"/>
                    <a:gd name="connsiteY4" fmla="*/ 339417 h 66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8693" h="668644">
                      <a:moveTo>
                        <a:pt x="338693" y="339417"/>
                      </a:moveTo>
                      <a:lnTo>
                        <a:pt x="256569" y="668644"/>
                      </a:lnTo>
                      <a:cubicBezTo>
                        <a:pt x="75112" y="623180"/>
                        <a:pt x="-35170" y="438969"/>
                        <a:pt x="10195" y="257111"/>
                      </a:cubicBezTo>
                      <a:cubicBezTo>
                        <a:pt x="48519" y="104255"/>
                        <a:pt x="181483" y="0"/>
                        <a:pt x="338693" y="0"/>
                      </a:cubicBezTo>
                      <a:lnTo>
                        <a:pt x="338693" y="339417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78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0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7EB1DFB-5597-1955-C63F-A2D86D3E9161}"/>
                    </a:ext>
                  </a:extLst>
                </p:cNvPr>
                <p:cNvSpPr/>
                <p:nvPr/>
              </p:nvSpPr>
              <p:spPr>
                <a:xfrm>
                  <a:off x="9830143" y="3849891"/>
                  <a:ext cx="420791" cy="678834"/>
                </a:xfrm>
                <a:custGeom>
                  <a:avLst/>
                  <a:gdLst>
                    <a:gd name="connsiteX0" fmla="*/ 82125 w 420791"/>
                    <a:gd name="connsiteY0" fmla="*/ 339417 h 678834"/>
                    <a:gd name="connsiteX1" fmla="*/ 82125 w 420791"/>
                    <a:gd name="connsiteY1" fmla="*/ 0 h 678834"/>
                    <a:gd name="connsiteX2" fmla="*/ 420791 w 420791"/>
                    <a:gd name="connsiteY2" fmla="*/ 339417 h 678834"/>
                    <a:gd name="connsiteX3" fmla="*/ 82125 w 420791"/>
                    <a:gd name="connsiteY3" fmla="*/ 678835 h 678834"/>
                    <a:gd name="connsiteX4" fmla="*/ 0 w 420791"/>
                    <a:gd name="connsiteY4" fmla="*/ 668644 h 678834"/>
                    <a:gd name="connsiteX5" fmla="*/ 82125 w 420791"/>
                    <a:gd name="connsiteY5" fmla="*/ 339417 h 67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791" h="678834">
                      <a:moveTo>
                        <a:pt x="82125" y="339417"/>
                      </a:moveTo>
                      <a:lnTo>
                        <a:pt x="82125" y="0"/>
                      </a:lnTo>
                      <a:cubicBezTo>
                        <a:pt x="269056" y="0"/>
                        <a:pt x="420791" y="152072"/>
                        <a:pt x="420791" y="339417"/>
                      </a:cubicBezTo>
                      <a:cubicBezTo>
                        <a:pt x="420791" y="526763"/>
                        <a:pt x="269056" y="678835"/>
                        <a:pt x="82125" y="678835"/>
                      </a:cubicBezTo>
                      <a:cubicBezTo>
                        <a:pt x="52403" y="678835"/>
                        <a:pt x="28939" y="675699"/>
                        <a:pt x="0" y="668644"/>
                      </a:cubicBezTo>
                      <a:lnTo>
                        <a:pt x="82125" y="339417"/>
                      </a:lnTo>
                      <a:close/>
                    </a:path>
                  </a:pathLst>
                </a:custGeom>
                <a:solidFill>
                  <a:srgbClr val="189AD7"/>
                </a:solidFill>
                <a:ln w="78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00" dirty="0"/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E7871E-7BB0-B0AE-6511-81E6FD317DE9}"/>
                  </a:ext>
                </a:extLst>
              </p:cNvPr>
              <p:cNvSpPr/>
              <p:nvPr/>
            </p:nvSpPr>
            <p:spPr>
              <a:xfrm>
                <a:off x="9793743" y="3650277"/>
                <a:ext cx="527599" cy="5308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Lato Medium" panose="020F0502020204030203" pitchFamily="34" charset="77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F09592-6398-A8FA-1E39-40ACB2D6B95F}"/>
                </a:ext>
              </a:extLst>
            </p:cNvPr>
            <p:cNvSpPr txBox="1"/>
            <p:nvPr/>
          </p:nvSpPr>
          <p:spPr>
            <a:xfrm>
              <a:off x="10775411" y="3817865"/>
              <a:ext cx="5763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89AD7"/>
                  </a:solidFill>
                  <a:effectLst/>
                  <a:latin typeface="Lato Heavy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56%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3ED04F-6F2C-DE56-612F-FDBFA79B0219}"/>
              </a:ext>
            </a:extLst>
          </p:cNvPr>
          <p:cNvGrpSpPr/>
          <p:nvPr/>
        </p:nvGrpSpPr>
        <p:grpSpPr>
          <a:xfrm>
            <a:off x="11057891" y="5152417"/>
            <a:ext cx="552481" cy="521207"/>
            <a:chOff x="10038026" y="5158061"/>
            <a:chExt cx="552481" cy="521207"/>
          </a:xfrm>
        </p:grpSpPr>
        <p:grpSp>
          <p:nvGrpSpPr>
            <p:cNvPr id="72" name="Graphic 10">
              <a:extLst>
                <a:ext uri="{FF2B5EF4-FFF2-40B4-BE49-F238E27FC236}">
                  <a16:creationId xmlns:a16="http://schemas.microsoft.com/office/drawing/2014/main" id="{B98D9011-3B29-F537-DBD3-325C7714A143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 flipV="1">
              <a:off x="10054491" y="5158061"/>
              <a:ext cx="522657" cy="521207"/>
              <a:chOff x="9635057" y="5309144"/>
              <a:chExt cx="818977" cy="820677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333659C-533C-D67D-C053-E17185644885}"/>
                  </a:ext>
                </a:extLst>
              </p:cNvPr>
              <p:cNvSpPr/>
              <p:nvPr/>
            </p:nvSpPr>
            <p:spPr>
              <a:xfrm>
                <a:off x="9635057" y="5309144"/>
                <a:ext cx="791586" cy="820677"/>
              </a:xfrm>
              <a:custGeom>
                <a:avLst/>
                <a:gdLst>
                  <a:gd name="connsiteX0" fmla="*/ 410007 w 791586"/>
                  <a:gd name="connsiteY0" fmla="*/ 410823 h 820677"/>
                  <a:gd name="connsiteX1" fmla="*/ 791587 w 791586"/>
                  <a:gd name="connsiteY1" fmla="*/ 557546 h 820677"/>
                  <a:gd name="connsiteX2" fmla="*/ 262665 w 791586"/>
                  <a:gd name="connsiteY2" fmla="*/ 793248 h 820677"/>
                  <a:gd name="connsiteX3" fmla="*/ 27483 w 791586"/>
                  <a:gd name="connsiteY3" fmla="*/ 263154 h 820677"/>
                  <a:gd name="connsiteX4" fmla="*/ 409063 w 791586"/>
                  <a:gd name="connsiteY4" fmla="*/ 0 h 820677"/>
                  <a:gd name="connsiteX5" fmla="*/ 409063 w 791586"/>
                  <a:gd name="connsiteY5" fmla="*/ 410823 h 82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586" h="820677">
                    <a:moveTo>
                      <a:pt x="410007" y="410823"/>
                    </a:moveTo>
                    <a:lnTo>
                      <a:pt x="791587" y="557546"/>
                    </a:lnTo>
                    <a:cubicBezTo>
                      <a:pt x="710359" y="768637"/>
                      <a:pt x="474234" y="874656"/>
                      <a:pt x="262665" y="793248"/>
                    </a:cubicBezTo>
                    <a:cubicBezTo>
                      <a:pt x="51096" y="711841"/>
                      <a:pt x="-53744" y="475192"/>
                      <a:pt x="27483" y="263154"/>
                    </a:cubicBezTo>
                    <a:cubicBezTo>
                      <a:pt x="88876" y="102233"/>
                      <a:pt x="238108" y="0"/>
                      <a:pt x="409063" y="0"/>
                    </a:cubicBezTo>
                    <a:lnTo>
                      <a:pt x="409063" y="410823"/>
                    </a:lnTo>
                    <a:close/>
                  </a:path>
                </a:pathLst>
              </a:custGeom>
              <a:solidFill>
                <a:srgbClr val="DFDFDF"/>
              </a:solidFill>
              <a:ln w="9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28342C6E-3B02-F57D-7D34-298DBBFD8312}"/>
                  </a:ext>
                </a:extLst>
              </p:cNvPr>
              <p:cNvSpPr/>
              <p:nvPr/>
            </p:nvSpPr>
            <p:spPr>
              <a:xfrm>
                <a:off x="10045064" y="5310091"/>
                <a:ext cx="408970" cy="556599"/>
              </a:xfrm>
              <a:custGeom>
                <a:avLst/>
                <a:gdLst>
                  <a:gd name="connsiteX0" fmla="*/ 0 w 408970"/>
                  <a:gd name="connsiteY0" fmla="*/ 409877 h 556599"/>
                  <a:gd name="connsiteX1" fmla="*/ 0 w 408970"/>
                  <a:gd name="connsiteY1" fmla="*/ 0 h 556599"/>
                  <a:gd name="connsiteX2" fmla="*/ 408970 w 408970"/>
                  <a:gd name="connsiteY2" fmla="*/ 409877 h 556599"/>
                  <a:gd name="connsiteX3" fmla="*/ 381579 w 408970"/>
                  <a:gd name="connsiteY3" fmla="*/ 556599 h 556599"/>
                  <a:gd name="connsiteX4" fmla="*/ 0 w 408970"/>
                  <a:gd name="connsiteY4" fmla="*/ 409877 h 5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970" h="556599">
                    <a:moveTo>
                      <a:pt x="0" y="409877"/>
                    </a:moveTo>
                    <a:lnTo>
                      <a:pt x="0" y="0"/>
                    </a:lnTo>
                    <a:cubicBezTo>
                      <a:pt x="225736" y="0"/>
                      <a:pt x="408970" y="183640"/>
                      <a:pt x="408970" y="409877"/>
                    </a:cubicBezTo>
                    <a:cubicBezTo>
                      <a:pt x="408970" y="463833"/>
                      <a:pt x="401414" y="506429"/>
                      <a:pt x="381579" y="556599"/>
                    </a:cubicBezTo>
                    <a:lnTo>
                      <a:pt x="0" y="409877"/>
                    </a:lnTo>
                    <a:close/>
                  </a:path>
                </a:pathLst>
              </a:custGeom>
              <a:solidFill>
                <a:srgbClr val="189AD7"/>
              </a:solidFill>
              <a:ln w="93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C050C1-B757-081B-CD79-498B4701FC0F}"/>
                </a:ext>
              </a:extLst>
            </p:cNvPr>
            <p:cNvGrpSpPr/>
            <p:nvPr/>
          </p:nvGrpSpPr>
          <p:grpSpPr>
            <a:xfrm rot="4500000">
              <a:off x="10091881" y="5142751"/>
              <a:ext cx="444771" cy="552481"/>
              <a:chOff x="9752409" y="2209679"/>
              <a:chExt cx="674375" cy="83954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3BD6D24-4ED1-7101-9FA1-57B6B73BB3B7}"/>
                  </a:ext>
                </a:extLst>
              </p:cNvPr>
              <p:cNvSpPr/>
              <p:nvPr/>
            </p:nvSpPr>
            <p:spPr>
              <a:xfrm>
                <a:off x="9752409" y="2290339"/>
                <a:ext cx="674375" cy="674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latin typeface="Lato Heavy" panose="020F0502020204030203" pitchFamily="34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27F0EB-4E1C-AC1E-CEFF-898EA84D430A}"/>
                  </a:ext>
                </a:extLst>
              </p:cNvPr>
              <p:cNvSpPr txBox="1"/>
              <p:nvPr/>
            </p:nvSpPr>
            <p:spPr>
              <a:xfrm rot="17100000">
                <a:off x="9686824" y="2419454"/>
                <a:ext cx="839544" cy="419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89AD7"/>
                    </a:solidFill>
                    <a:effectLst/>
                    <a:latin typeface="Lato Heavy" panose="020F0502020204030203" pitchFamily="34" charset="77"/>
                    <a:ea typeface="Lato" panose="020F0502020204030203" pitchFamily="34" charset="0"/>
                    <a:cs typeface="Lato" panose="020F0502020204030203" pitchFamily="34" charset="0"/>
                  </a:rPr>
                  <a:t>31%</a:t>
                </a: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D63ED98-6B06-5D54-E2D7-2705A1AD3525}"/>
              </a:ext>
            </a:extLst>
          </p:cNvPr>
          <p:cNvSpPr txBox="1"/>
          <p:nvPr/>
        </p:nvSpPr>
        <p:spPr>
          <a:xfrm>
            <a:off x="10321903" y="4649691"/>
            <a:ext cx="1603254" cy="390842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050" dirty="0">
                <a:solidFill>
                  <a:srgbClr val="435464"/>
                </a:solidFill>
                <a:latin typeface="Lato" panose="020F0502020204030203" pitchFamily="34" charset="0"/>
              </a:rPr>
              <a:t>of users report </a:t>
            </a:r>
            <a:r>
              <a:rPr lang="en-US" sz="1050" b="1" dirty="0">
                <a:solidFill>
                  <a:srgbClr val="388C90"/>
                </a:solidFill>
                <a:latin typeface="Lato Heavy" panose="020F0502020204030203" pitchFamily="34" charset="77"/>
              </a:rPr>
              <a:t>improved life satisfaction</a:t>
            </a:r>
            <a:br>
              <a:rPr lang="en-US" sz="1050" b="1" dirty="0">
                <a:solidFill>
                  <a:srgbClr val="189AD7"/>
                </a:solidFill>
                <a:latin typeface="Lato Heavy" panose="020F0502020204030203" pitchFamily="34" charset="77"/>
              </a:rPr>
            </a:br>
            <a:r>
              <a:rPr lang="en-US" sz="850" b="1" spc="200" dirty="0">
                <a:solidFill>
                  <a:srgbClr val="388C90"/>
                </a:solidFill>
                <a:latin typeface="Lato Heavy"/>
              </a:rPr>
              <a:t>       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0BF31F-8BAF-E077-FA61-45610C645451}"/>
              </a:ext>
            </a:extLst>
          </p:cNvPr>
          <p:cNvSpPr txBox="1"/>
          <p:nvPr/>
        </p:nvSpPr>
        <p:spPr>
          <a:xfrm>
            <a:off x="9546205" y="5287015"/>
            <a:ext cx="1330037" cy="3121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50" b="1" dirty="0">
                <a:solidFill>
                  <a:srgbClr val="189AD7"/>
                </a:solidFill>
                <a:latin typeface="Lato Heavy" panose="020F0502020204030203" pitchFamily="34" charset="77"/>
              </a:rPr>
              <a:t>Preventative care activity </a:t>
            </a:r>
            <a:r>
              <a:rPr lang="en-US" sz="1050" dirty="0">
                <a:solidFill>
                  <a:srgbClr val="435464"/>
                </a:solidFill>
                <a:latin typeface="Lato" panose="020F0502020204030203" pitchFamily="34" charset="0"/>
              </a:rPr>
              <a:t>increased by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1C6986-0E09-5112-E9B4-9FADCEA367E2}"/>
              </a:ext>
            </a:extLst>
          </p:cNvPr>
          <p:cNvGrpSpPr/>
          <p:nvPr/>
        </p:nvGrpSpPr>
        <p:grpSpPr>
          <a:xfrm>
            <a:off x="9603622" y="4498975"/>
            <a:ext cx="552481" cy="521207"/>
            <a:chOff x="9683585" y="4423283"/>
            <a:chExt cx="552481" cy="521207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39E32C0D-0EC1-1523-6DBB-65FE3A79BAE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702059" y="4423283"/>
              <a:ext cx="521207" cy="521207"/>
              <a:chOff x="5687584" y="3018503"/>
              <a:chExt cx="819895" cy="821713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551DADE-F9B2-28F5-ADAF-772F50A7F0EF}"/>
                  </a:ext>
                </a:extLst>
              </p:cNvPr>
              <p:cNvSpPr/>
              <p:nvPr/>
            </p:nvSpPr>
            <p:spPr>
              <a:xfrm>
                <a:off x="5687584" y="3018503"/>
                <a:ext cx="563548" cy="821713"/>
              </a:xfrm>
              <a:custGeom>
                <a:avLst/>
                <a:gdLst>
                  <a:gd name="connsiteX0" fmla="*/ 410308 w 563548"/>
                  <a:gd name="connsiteY0" fmla="*/ 410496 h 821713"/>
                  <a:gd name="connsiteX1" fmla="*/ 563549 w 563548"/>
                  <a:gd name="connsiteY1" fmla="*/ 791604 h 821713"/>
                  <a:gd name="connsiteX2" fmla="*/ 30043 w 563548"/>
                  <a:gd name="connsiteY2" fmla="*/ 565025 h 821713"/>
                  <a:gd name="connsiteX3" fmla="*/ 256121 w 563548"/>
                  <a:gd name="connsiteY3" fmla="*/ 30337 h 821713"/>
                  <a:gd name="connsiteX4" fmla="*/ 409362 w 563548"/>
                  <a:gd name="connsiteY4" fmla="*/ 0 h 821713"/>
                  <a:gd name="connsiteX5" fmla="*/ 409362 w 563548"/>
                  <a:gd name="connsiteY5" fmla="*/ 410496 h 82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548" h="821713">
                    <a:moveTo>
                      <a:pt x="410308" y="410496"/>
                    </a:moveTo>
                    <a:lnTo>
                      <a:pt x="563549" y="791604"/>
                    </a:lnTo>
                    <a:cubicBezTo>
                      <a:pt x="353552" y="876926"/>
                      <a:pt x="115177" y="774539"/>
                      <a:pt x="30043" y="565025"/>
                    </a:cubicBezTo>
                    <a:cubicBezTo>
                      <a:pt x="-55090" y="355511"/>
                      <a:pt x="47070" y="115659"/>
                      <a:pt x="256121" y="30337"/>
                    </a:cubicBezTo>
                    <a:cubicBezTo>
                      <a:pt x="306255" y="9480"/>
                      <a:pt x="355444" y="0"/>
                      <a:pt x="409362" y="0"/>
                    </a:cubicBezTo>
                    <a:lnTo>
                      <a:pt x="409362" y="410496"/>
                    </a:lnTo>
                    <a:close/>
                  </a:path>
                </a:pathLst>
              </a:custGeom>
              <a:solidFill>
                <a:srgbClr val="DFDFDF"/>
              </a:solidFill>
              <a:ln w="94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2DE7615-E790-9889-2A10-599659754672}"/>
                  </a:ext>
                </a:extLst>
              </p:cNvPr>
              <p:cNvSpPr/>
              <p:nvPr/>
            </p:nvSpPr>
            <p:spPr>
              <a:xfrm>
                <a:off x="6097891" y="3018503"/>
                <a:ext cx="409588" cy="791603"/>
              </a:xfrm>
              <a:custGeom>
                <a:avLst/>
                <a:gdLst>
                  <a:gd name="connsiteX0" fmla="*/ 0 w 409588"/>
                  <a:gd name="connsiteY0" fmla="*/ 410496 h 791603"/>
                  <a:gd name="connsiteX1" fmla="*/ 0 w 409588"/>
                  <a:gd name="connsiteY1" fmla="*/ 0 h 791603"/>
                  <a:gd name="connsiteX2" fmla="*/ 409588 w 409588"/>
                  <a:gd name="connsiteY2" fmla="*/ 410496 h 791603"/>
                  <a:gd name="connsiteX3" fmla="*/ 153241 w 409588"/>
                  <a:gd name="connsiteY3" fmla="*/ 791604 h 791603"/>
                  <a:gd name="connsiteX4" fmla="*/ 0 w 409588"/>
                  <a:gd name="connsiteY4" fmla="*/ 410496 h 79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88" h="791603">
                    <a:moveTo>
                      <a:pt x="0" y="410496"/>
                    </a:moveTo>
                    <a:lnTo>
                      <a:pt x="0" y="0"/>
                    </a:lnTo>
                    <a:cubicBezTo>
                      <a:pt x="226078" y="0"/>
                      <a:pt x="409588" y="183917"/>
                      <a:pt x="409588" y="410496"/>
                    </a:cubicBezTo>
                    <a:cubicBezTo>
                      <a:pt x="409588" y="583037"/>
                      <a:pt x="313103" y="726190"/>
                      <a:pt x="153241" y="791604"/>
                    </a:cubicBezTo>
                    <a:lnTo>
                      <a:pt x="0" y="410496"/>
                    </a:lnTo>
                    <a:close/>
                  </a:path>
                </a:pathLst>
              </a:custGeom>
              <a:solidFill>
                <a:srgbClr val="388C90"/>
              </a:solidFill>
              <a:ln w="94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8CFE236-C338-EDAC-AAB8-741177A61A60}"/>
                </a:ext>
              </a:extLst>
            </p:cNvPr>
            <p:cNvSpPr/>
            <p:nvPr/>
          </p:nvSpPr>
          <p:spPr>
            <a:xfrm>
              <a:off x="9740276" y="4461993"/>
              <a:ext cx="444772" cy="443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Lato Heavy" panose="020F0502020204030203" pitchFamily="34" charset="7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742E9F-CD49-1E4B-524E-5E76833DEE1E}"/>
                </a:ext>
              </a:extLst>
            </p:cNvPr>
            <p:cNvSpPr txBox="1"/>
            <p:nvPr/>
          </p:nvSpPr>
          <p:spPr>
            <a:xfrm>
              <a:off x="9683585" y="4548744"/>
              <a:ext cx="55248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88C90"/>
                  </a:solidFill>
                  <a:effectLst/>
                  <a:latin typeface="Lato Heavy" panose="020F0502020204030203" pitchFamily="34" charset="77"/>
                  <a:ea typeface="Lato" panose="020F0502020204030203" pitchFamily="34" charset="0"/>
                  <a:cs typeface="Lato" panose="020F0502020204030203" pitchFamily="34" charset="0"/>
                </a:rPr>
                <a:t>44%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F192F6-9334-9E5B-0B40-D7A54822F045}"/>
              </a:ext>
            </a:extLst>
          </p:cNvPr>
          <p:cNvCxnSpPr>
            <a:cxnSpLocks/>
          </p:cNvCxnSpPr>
          <p:nvPr/>
        </p:nvCxnSpPr>
        <p:spPr>
          <a:xfrm>
            <a:off x="10968753" y="4148028"/>
            <a:ext cx="152086" cy="0"/>
          </a:xfrm>
          <a:prstGeom prst="line">
            <a:avLst/>
          </a:prstGeom>
          <a:ln>
            <a:solidFill>
              <a:srgbClr val="17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44F635-126C-A454-EC29-6B1FE62B61A7}"/>
              </a:ext>
            </a:extLst>
          </p:cNvPr>
          <p:cNvCxnSpPr>
            <a:cxnSpLocks/>
          </p:cNvCxnSpPr>
          <p:nvPr/>
        </p:nvCxnSpPr>
        <p:spPr>
          <a:xfrm>
            <a:off x="10108538" y="4716031"/>
            <a:ext cx="152086" cy="0"/>
          </a:xfrm>
          <a:prstGeom prst="line">
            <a:avLst/>
          </a:prstGeom>
          <a:ln>
            <a:solidFill>
              <a:srgbClr val="388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BFB18E-8A04-1222-7B60-FA6CFC6ABE4C}"/>
              </a:ext>
            </a:extLst>
          </p:cNvPr>
          <p:cNvCxnSpPr>
            <a:cxnSpLocks/>
          </p:cNvCxnSpPr>
          <p:nvPr/>
        </p:nvCxnSpPr>
        <p:spPr>
          <a:xfrm>
            <a:off x="10961112" y="5542614"/>
            <a:ext cx="152086" cy="0"/>
          </a:xfrm>
          <a:prstGeom prst="line">
            <a:avLst/>
          </a:prstGeom>
          <a:ln>
            <a:solidFill>
              <a:srgbClr val="17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5EE875B-216A-9B60-555D-10BA091C5438}"/>
              </a:ext>
            </a:extLst>
          </p:cNvPr>
          <p:cNvGrpSpPr/>
          <p:nvPr/>
        </p:nvGrpSpPr>
        <p:grpSpPr>
          <a:xfrm>
            <a:off x="9560155" y="2418429"/>
            <a:ext cx="2058669" cy="516380"/>
            <a:chOff x="9616529" y="2300779"/>
            <a:chExt cx="2058669" cy="5163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87E537-614C-65FC-45E5-87953F14F19D}"/>
                </a:ext>
              </a:extLst>
            </p:cNvPr>
            <p:cNvSpPr txBox="1"/>
            <p:nvPr/>
          </p:nvSpPr>
          <p:spPr>
            <a:xfrm>
              <a:off x="9616529" y="2450392"/>
              <a:ext cx="1345755" cy="2039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US" sz="1050" b="1" dirty="0">
                  <a:solidFill>
                    <a:srgbClr val="189AD7"/>
                  </a:solidFill>
                  <a:latin typeface="Lato Heavy" panose="020F0502020204030203" pitchFamily="34" charset="77"/>
                </a:rPr>
                <a:t>Engagement </a:t>
              </a:r>
              <a:r>
                <a:rPr lang="en-US" sz="1050" dirty="0">
                  <a:solidFill>
                    <a:srgbClr val="435464"/>
                  </a:solidFill>
                  <a:latin typeface="Lato" panose="020F0502020204030203" pitchFamily="34" charset="0"/>
                </a:rPr>
                <a:t>up to   </a:t>
              </a:r>
              <a:br>
                <a:rPr lang="en-US" sz="1050" b="1" spc="200" dirty="0">
                  <a:solidFill>
                    <a:srgbClr val="388C90"/>
                  </a:solidFill>
                  <a:latin typeface="Lato Heavy"/>
                </a:rPr>
              </a:br>
              <a:r>
                <a:rPr lang="en-US" sz="1050" b="1" spc="200" dirty="0">
                  <a:solidFill>
                    <a:srgbClr val="388C90"/>
                  </a:solidFill>
                  <a:latin typeface="Lato Heavy"/>
                </a:rPr>
                <a:t>           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A99D0D-AAA7-90CA-B712-0DB977857E26}"/>
                </a:ext>
              </a:extLst>
            </p:cNvPr>
            <p:cNvGrpSpPr/>
            <p:nvPr/>
          </p:nvGrpSpPr>
          <p:grpSpPr>
            <a:xfrm flipH="1">
              <a:off x="11088475" y="2300779"/>
              <a:ext cx="586723" cy="516380"/>
              <a:chOff x="9646758" y="2228833"/>
              <a:chExt cx="889607" cy="789475"/>
            </a:xfrm>
          </p:grpSpPr>
          <p:grpSp>
            <p:nvGrpSpPr>
              <p:cNvPr id="30" name="Graphic 196">
                <a:extLst>
                  <a:ext uri="{FF2B5EF4-FFF2-40B4-BE49-F238E27FC236}">
                    <a16:creationId xmlns:a16="http://schemas.microsoft.com/office/drawing/2014/main" id="{55079B98-EB6A-5ABD-566E-2BECE99E4D04}"/>
                  </a:ext>
                </a:extLst>
              </p:cNvPr>
              <p:cNvGrpSpPr/>
              <p:nvPr/>
            </p:nvGrpSpPr>
            <p:grpSpPr>
              <a:xfrm>
                <a:off x="9690749" y="2228833"/>
                <a:ext cx="787729" cy="789475"/>
                <a:chOff x="9690749" y="2228833"/>
                <a:chExt cx="819176" cy="820992"/>
              </a:xfrm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D4411D7F-8EA9-C462-D3F8-6E560EFCD893}"/>
                    </a:ext>
                  </a:extLst>
                </p:cNvPr>
                <p:cNvSpPr/>
                <p:nvPr/>
              </p:nvSpPr>
              <p:spPr>
                <a:xfrm>
                  <a:off x="9710614" y="2228833"/>
                  <a:ext cx="389723" cy="410496"/>
                </a:xfrm>
                <a:custGeom>
                  <a:avLst/>
                  <a:gdLst>
                    <a:gd name="connsiteX0" fmla="*/ 389724 w 389723"/>
                    <a:gd name="connsiteY0" fmla="*/ 410496 h 410496"/>
                    <a:gd name="connsiteX1" fmla="*/ 0 w 389723"/>
                    <a:gd name="connsiteY1" fmla="*/ 283460 h 410496"/>
                    <a:gd name="connsiteX2" fmla="*/ 389724 w 389723"/>
                    <a:gd name="connsiteY2" fmla="*/ 0 h 410496"/>
                    <a:gd name="connsiteX3" fmla="*/ 389724 w 389723"/>
                    <a:gd name="connsiteY3" fmla="*/ 410496 h 41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723" h="410496">
                      <a:moveTo>
                        <a:pt x="389724" y="410496"/>
                      </a:moveTo>
                      <a:lnTo>
                        <a:pt x="0" y="283460"/>
                      </a:lnTo>
                      <a:cubicBezTo>
                        <a:pt x="55810" y="110919"/>
                        <a:pt x="209051" y="0"/>
                        <a:pt x="389724" y="0"/>
                      </a:cubicBezTo>
                      <a:lnTo>
                        <a:pt x="389724" y="410496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4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200" b="1">
                    <a:latin typeface="Lato Heavy" panose="020F0502020204030203" pitchFamily="34" charset="77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A2F14C2-9FDA-5421-D8A5-F96089AF9BB5}"/>
                    </a:ext>
                  </a:extLst>
                </p:cNvPr>
                <p:cNvSpPr/>
                <p:nvPr/>
              </p:nvSpPr>
              <p:spPr>
                <a:xfrm>
                  <a:off x="9690749" y="2228833"/>
                  <a:ext cx="819176" cy="820992"/>
                </a:xfrm>
                <a:custGeom>
                  <a:avLst/>
                  <a:gdLst>
                    <a:gd name="connsiteX0" fmla="*/ 409588 w 819176"/>
                    <a:gd name="connsiteY0" fmla="*/ 410496 h 820992"/>
                    <a:gd name="connsiteX1" fmla="*/ 409588 w 819176"/>
                    <a:gd name="connsiteY1" fmla="*/ 0 h 820992"/>
                    <a:gd name="connsiteX2" fmla="*/ 819176 w 819176"/>
                    <a:gd name="connsiteY2" fmla="*/ 410496 h 820992"/>
                    <a:gd name="connsiteX3" fmla="*/ 409588 w 819176"/>
                    <a:gd name="connsiteY3" fmla="*/ 820992 h 820992"/>
                    <a:gd name="connsiteX4" fmla="*/ 0 w 819176"/>
                    <a:gd name="connsiteY4" fmla="*/ 410496 h 820992"/>
                    <a:gd name="connsiteX5" fmla="*/ 19865 w 819176"/>
                    <a:gd name="connsiteY5" fmla="*/ 283460 h 820992"/>
                    <a:gd name="connsiteX6" fmla="*/ 409588 w 819176"/>
                    <a:gd name="connsiteY6" fmla="*/ 410496 h 820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9176" h="820992">
                      <a:moveTo>
                        <a:pt x="409588" y="410496"/>
                      </a:moveTo>
                      <a:lnTo>
                        <a:pt x="409588" y="0"/>
                      </a:lnTo>
                      <a:cubicBezTo>
                        <a:pt x="635666" y="0"/>
                        <a:pt x="819176" y="183917"/>
                        <a:pt x="819176" y="410496"/>
                      </a:cubicBezTo>
                      <a:cubicBezTo>
                        <a:pt x="819176" y="637075"/>
                        <a:pt x="635666" y="820992"/>
                        <a:pt x="409588" y="820992"/>
                      </a:cubicBezTo>
                      <a:cubicBezTo>
                        <a:pt x="183511" y="820992"/>
                        <a:pt x="0" y="637075"/>
                        <a:pt x="0" y="410496"/>
                      </a:cubicBezTo>
                      <a:cubicBezTo>
                        <a:pt x="0" y="364991"/>
                        <a:pt x="5676" y="327070"/>
                        <a:pt x="19865" y="283460"/>
                      </a:cubicBezTo>
                      <a:lnTo>
                        <a:pt x="409588" y="410496"/>
                      </a:lnTo>
                      <a:close/>
                    </a:path>
                  </a:pathLst>
                </a:custGeom>
                <a:solidFill>
                  <a:srgbClr val="189AD7"/>
                </a:solidFill>
                <a:ln w="94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200" b="1" dirty="0">
                    <a:latin typeface="Lato Heavy" panose="020F0502020204030203" pitchFamily="34" charset="77"/>
                  </a:endParaRP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6F3DAA9-2DA7-C602-9182-43B27496D34C}"/>
                  </a:ext>
                </a:extLst>
              </p:cNvPr>
              <p:cNvSpPr/>
              <p:nvPr/>
            </p:nvSpPr>
            <p:spPr>
              <a:xfrm>
                <a:off x="9747425" y="2286382"/>
                <a:ext cx="674375" cy="674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Lato Heavy" panose="020F0502020204030203" pitchFamily="34" charset="77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A606F0-C0FA-4C6B-633A-A86D620B5FCF}"/>
                  </a:ext>
                </a:extLst>
              </p:cNvPr>
              <p:cNvSpPr txBox="1"/>
              <p:nvPr/>
            </p:nvSpPr>
            <p:spPr>
              <a:xfrm>
                <a:off x="9646758" y="2401538"/>
                <a:ext cx="889607" cy="4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89AD7"/>
                    </a:solidFill>
                    <a:effectLst/>
                    <a:latin typeface="Lato Heavy" panose="020F0502020204030203" pitchFamily="34" charset="77"/>
                    <a:ea typeface="Lato" panose="020F0502020204030203" pitchFamily="34" charset="0"/>
                    <a:cs typeface="Lato" panose="020F0502020204030203" pitchFamily="34" charset="0"/>
                  </a:rPr>
                  <a:t>80%</a:t>
                </a:r>
              </a:p>
            </p:txBody>
          </p: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7F9EE4B-1198-AAA2-2A71-2F4A06CFF6B1}"/>
                </a:ext>
              </a:extLst>
            </p:cNvPr>
            <p:cNvCxnSpPr>
              <a:cxnSpLocks/>
            </p:cNvCxnSpPr>
            <p:nvPr/>
          </p:nvCxnSpPr>
          <p:spPr>
            <a:xfrm>
              <a:off x="11014369" y="2540766"/>
              <a:ext cx="137160" cy="0"/>
            </a:xfrm>
            <a:prstGeom prst="line">
              <a:avLst/>
            </a:prstGeom>
            <a:ln>
              <a:solidFill>
                <a:srgbClr val="179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56E0ADD-EFC3-4047-A02F-77DF90E5DAD9}"/>
              </a:ext>
            </a:extLst>
          </p:cNvPr>
          <p:cNvCxnSpPr>
            <a:cxnSpLocks/>
          </p:cNvCxnSpPr>
          <p:nvPr/>
        </p:nvCxnSpPr>
        <p:spPr>
          <a:xfrm>
            <a:off x="10108538" y="3373287"/>
            <a:ext cx="152086" cy="0"/>
          </a:xfrm>
          <a:prstGeom prst="line">
            <a:avLst/>
          </a:prstGeom>
          <a:ln>
            <a:solidFill>
              <a:srgbClr val="388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7578E12-ECB8-1A9B-B2CE-1A8FB6E46D3D}"/>
              </a:ext>
            </a:extLst>
          </p:cNvPr>
          <p:cNvSpPr txBox="1">
            <a:spLocks/>
          </p:cNvSpPr>
          <p:nvPr/>
        </p:nvSpPr>
        <p:spPr>
          <a:xfrm>
            <a:off x="834651" y="1155661"/>
            <a:ext cx="5163635" cy="9493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sz="2400" spc="300" dirty="0">
                <a:solidFill>
                  <a:srgbClr val="435464"/>
                </a:solidFill>
                <a:latin typeface="Lato Semibold"/>
                <a:ea typeface="Lato Semibold"/>
                <a:cs typeface="Lato Semibold"/>
              </a:rPr>
              <a:t>IN HEALTH AND WELLNESS </a:t>
            </a:r>
            <a:endParaRPr lang="en-US" sz="2400" spc="300" dirty="0">
              <a:solidFill>
                <a:srgbClr val="435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588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2a0021-8211-4970-931c-7723fae75ea7">
      <Terms xmlns="http://schemas.microsoft.com/office/infopath/2007/PartnerControls"/>
    </lcf76f155ced4ddcb4097134ff3c332f>
    <TaxCatchAll xmlns="91a5b17d-5288-4928-a15e-049b30ac82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08C3C653F6A4D9156B435909C61DC" ma:contentTypeVersion="14" ma:contentTypeDescription="Create a new document." ma:contentTypeScope="" ma:versionID="48078083df6f03f0622320cf359f5204">
  <xsd:schema xmlns:xsd="http://www.w3.org/2001/XMLSchema" xmlns:xs="http://www.w3.org/2001/XMLSchema" xmlns:p="http://schemas.microsoft.com/office/2006/metadata/properties" xmlns:ns2="802a0021-8211-4970-931c-7723fae75ea7" xmlns:ns3="91a5b17d-5288-4928-a15e-049b30ac8239" targetNamespace="http://schemas.microsoft.com/office/2006/metadata/properties" ma:root="true" ma:fieldsID="529f7dcf9c1f5c961e5fa55feb0f2deb" ns2:_="" ns3:_="">
    <xsd:import namespace="802a0021-8211-4970-931c-7723fae75ea7"/>
    <xsd:import namespace="91a5b17d-5288-4928-a15e-049b30ac82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a0021-8211-4970-931c-7723fae75e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a7d435f-bc0a-452e-b7b2-4cb57826a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5b17d-5288-4928-a15e-049b30ac82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c62501b-f20b-4a61-8827-38f4bac7c03c}" ma:internalName="TaxCatchAll" ma:showField="CatchAllData" ma:web="91a5b17d-5288-4928-a15e-049b30ac8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AA134-1655-49E7-8292-94A90CD4CC40}">
  <ds:schemaRefs>
    <ds:schemaRef ds:uri="1911beb8-5433-41c4-a23a-56c9778450f6"/>
    <ds:schemaRef ds:uri="802a0021-8211-4970-931c-7723fae75ea7"/>
    <ds:schemaRef ds:uri="8d02ed30-4e9b-4544-85f7-a4900063e3b7"/>
    <ds:schemaRef ds:uri="91a5b17d-5288-4928-a15e-049b30ac82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24D7E8-50A8-411C-9683-DD4EA9153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289F3-13D9-4839-BD0D-2C71F4D21DAC}">
  <ds:schemaRefs>
    <ds:schemaRef ds:uri="802a0021-8211-4970-931c-7723fae75ea7"/>
    <ds:schemaRef ds:uri="91a5b17d-5288-4928-a15e-049b30ac82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273</Words>
  <Application>Microsoft Macintosh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Lato</vt:lpstr>
      <vt:lpstr>Lato Heavy</vt:lpstr>
      <vt:lpstr>Lato Medium</vt:lpstr>
      <vt:lpstr>Lato Semibold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Spring</dc:creator>
  <cp:lastModifiedBy>Kelly Busch</cp:lastModifiedBy>
  <cp:revision>88</cp:revision>
  <dcterms:created xsi:type="dcterms:W3CDTF">2022-10-07T16:07:53Z</dcterms:created>
  <dcterms:modified xsi:type="dcterms:W3CDTF">2022-11-15T13:44:32Z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0x010100623BE3C429F0C149ACD118DE9BAA5433</vt:lpwstr>
  </property>
  <property fmtid="{D5CDD505-2E9C-101B-9397-08002B2CF9AE}" pid="3" name="MediaServiceImageTags">
    <vt:lpwstr/>
  </property>
</Properties>
</file>