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sldIdLst>
    <p:sldId id="257" r:id="rId6"/>
    <p:sldId id="284" r:id="rId7"/>
    <p:sldId id="258" r:id="rId8"/>
    <p:sldId id="259" r:id="rId9"/>
    <p:sldId id="260" r:id="rId10"/>
    <p:sldId id="278" r:id="rId11"/>
    <p:sldId id="271" r:id="rId12"/>
    <p:sldId id="281" r:id="rId13"/>
    <p:sldId id="280" r:id="rId14"/>
    <p:sldId id="282" r:id="rId15"/>
    <p:sldId id="261" r:id="rId16"/>
    <p:sldId id="273" r:id="rId17"/>
    <p:sldId id="274" r:id="rId18"/>
    <p:sldId id="276" r:id="rId19"/>
    <p:sldId id="283" r:id="rId20"/>
    <p:sldId id="277" r:id="rId21"/>
    <p:sldId id="279" r:id="rId22"/>
    <p:sldId id="272"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0F6700-D031-DC8C-AC1E-5E24C70AC6A9}" name="Killian, Kevin (CHI-GOL)" initials="K(" userId="S::kkillian@golin.com::6dcdf796-9edd-4a25-ae5f-9304fd7d2114" providerId="AD"/>
  <p188:author id="{3A89E26F-0059-2AF4-4A00-E1626AE14E6D}" name="Becca Spring" initials="BS" userId="S::rspring@golin.com::41387259-affd-41bb-b02c-6217c96be959" providerId="AD"/>
  <p188:author id="{49D64A72-5266-0401-3D3F-CB6718C7F2A6}" name="Ringler, Jennifer (NYC-GOL)" initials="R(" userId="S::jringler@golin.com::358be0c0-69d7-4744-b16c-9019b4e9c8ce" providerId="AD"/>
  <p188:author id="{184933BE-2E98-BC3E-6FF1-47DD630DFD9E}" name="Weiner, Jon (CHI-GOL)" initials="W(" userId="S::jweiner@golin.com::6c9b8164-af75-4546-8ba5-80484e26484c" providerId="AD"/>
  <p188:author id="{87BA37C9-0637-08FD-D5C4-3158404041B9}" name="Killian, Kevin (CHI-GOL)" initials="KK(G" userId="S::KKillian@golin.com::6dcdf796-9edd-4a25-ae5f-9304fd7d2114" providerId="AD"/>
  <p188:author id="{0D82E5F9-B098-DC4A-4E95-5200A5BAF6AF}" name="Ringler, Jennifer (NYC-GOL)" initials="RJ(G" userId="S::JRingler@golin.com::358be0c0-69d7-4744-b16c-9019b4e9c8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464"/>
    <a:srgbClr val="388C90"/>
    <a:srgbClr val="1AD3AF"/>
    <a:srgbClr val="699395"/>
    <a:srgbClr val="BAE3E5"/>
    <a:srgbClr val="689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F789C-05AD-7A17-F9A4-D60D1F7099F0}" v="3" dt="2022-10-21T12:46:01.794"/>
    <p1510:client id="{4BEBDFB6-0E80-70DC-8651-CF9B406D67D8}" v="314" dt="2022-10-21T12:19:23.228"/>
    <p1510:client id="{95516F3B-F2E8-3247-810B-8F1DF6470AD2}" v="30" dt="2022-10-21T16:25:30.633"/>
    <p1510:client id="{99397704-8233-6748-C1E5-E12F6A252B02}" v="23" dt="2022-11-01T12:12:49.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p:restoredTop sz="94694"/>
  </p:normalViewPr>
  <p:slideViewPr>
    <p:cSldViewPr snapToGrid="0">
      <p:cViewPr varScale="1">
        <p:scale>
          <a:sx n="121" d="100"/>
          <a:sy n="121" d="100"/>
        </p:scale>
        <p:origin x="9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7F045-A407-CE49-858F-790876304C11}" type="datetimeFigureOut">
              <a:rPr lang="en-US" smtClean="0"/>
              <a:t>11/15/22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97A20-C184-1645-80C0-B9EBC3BFB6FB}" type="slidenum">
              <a:rPr lang="en-US" smtClean="0"/>
              <a:t>‹#›</a:t>
            </a:fld>
            <a:endParaRPr lang="en-US"/>
          </a:p>
        </p:txBody>
      </p:sp>
    </p:spTree>
    <p:extLst>
      <p:ext uri="{BB962C8B-B14F-4D97-AF65-F5344CB8AC3E}">
        <p14:creationId xmlns:p14="http://schemas.microsoft.com/office/powerpoint/2010/main" val="288967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2</a:t>
            </a:fld>
            <a:endParaRPr lang="en-US"/>
          </a:p>
        </p:txBody>
      </p:sp>
    </p:spTree>
    <p:extLst>
      <p:ext uri="{BB962C8B-B14F-4D97-AF65-F5344CB8AC3E}">
        <p14:creationId xmlns:p14="http://schemas.microsoft.com/office/powerpoint/2010/main" val="78619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13</a:t>
            </a:fld>
            <a:endParaRPr lang="en-US"/>
          </a:p>
        </p:txBody>
      </p:sp>
    </p:spTree>
    <p:extLst>
      <p:ext uri="{BB962C8B-B14F-4D97-AF65-F5344CB8AC3E}">
        <p14:creationId xmlns:p14="http://schemas.microsoft.com/office/powerpoint/2010/main" val="18632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14</a:t>
            </a:fld>
            <a:endParaRPr lang="en-US"/>
          </a:p>
        </p:txBody>
      </p:sp>
    </p:spTree>
    <p:extLst>
      <p:ext uri="{BB962C8B-B14F-4D97-AF65-F5344CB8AC3E}">
        <p14:creationId xmlns:p14="http://schemas.microsoft.com/office/powerpoint/2010/main" val="130718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15</a:t>
            </a:fld>
            <a:endParaRPr lang="en-US"/>
          </a:p>
        </p:txBody>
      </p:sp>
    </p:spTree>
    <p:extLst>
      <p:ext uri="{BB962C8B-B14F-4D97-AF65-F5344CB8AC3E}">
        <p14:creationId xmlns:p14="http://schemas.microsoft.com/office/powerpoint/2010/main" val="1690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16</a:t>
            </a:fld>
            <a:endParaRPr lang="en-US"/>
          </a:p>
        </p:txBody>
      </p:sp>
    </p:spTree>
    <p:extLst>
      <p:ext uri="{BB962C8B-B14F-4D97-AF65-F5344CB8AC3E}">
        <p14:creationId xmlns:p14="http://schemas.microsoft.com/office/powerpoint/2010/main" val="206315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17</a:t>
            </a:fld>
            <a:endParaRPr lang="en-US"/>
          </a:p>
        </p:txBody>
      </p:sp>
    </p:spTree>
    <p:extLst>
      <p:ext uri="{BB962C8B-B14F-4D97-AF65-F5344CB8AC3E}">
        <p14:creationId xmlns:p14="http://schemas.microsoft.com/office/powerpoint/2010/main" val="48107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18</a:t>
            </a:fld>
            <a:endParaRPr lang="en-US"/>
          </a:p>
        </p:txBody>
      </p:sp>
    </p:spTree>
    <p:extLst>
      <p:ext uri="{BB962C8B-B14F-4D97-AF65-F5344CB8AC3E}">
        <p14:creationId xmlns:p14="http://schemas.microsoft.com/office/powerpoint/2010/main" val="304943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3</a:t>
            </a:fld>
            <a:endParaRPr lang="en-US"/>
          </a:p>
        </p:txBody>
      </p:sp>
    </p:spTree>
    <p:extLst>
      <p:ext uri="{BB962C8B-B14F-4D97-AF65-F5344CB8AC3E}">
        <p14:creationId xmlns:p14="http://schemas.microsoft.com/office/powerpoint/2010/main" val="4278490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4</a:t>
            </a:fld>
            <a:endParaRPr lang="en-US"/>
          </a:p>
        </p:txBody>
      </p:sp>
    </p:spTree>
    <p:extLst>
      <p:ext uri="{BB962C8B-B14F-4D97-AF65-F5344CB8AC3E}">
        <p14:creationId xmlns:p14="http://schemas.microsoft.com/office/powerpoint/2010/main" val="115344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5</a:t>
            </a:fld>
            <a:endParaRPr lang="en-US"/>
          </a:p>
        </p:txBody>
      </p:sp>
    </p:spTree>
    <p:extLst>
      <p:ext uri="{BB962C8B-B14F-4D97-AF65-F5344CB8AC3E}">
        <p14:creationId xmlns:p14="http://schemas.microsoft.com/office/powerpoint/2010/main" val="317681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6</a:t>
            </a:fld>
            <a:endParaRPr lang="en-US"/>
          </a:p>
        </p:txBody>
      </p:sp>
    </p:spTree>
    <p:extLst>
      <p:ext uri="{BB962C8B-B14F-4D97-AF65-F5344CB8AC3E}">
        <p14:creationId xmlns:p14="http://schemas.microsoft.com/office/powerpoint/2010/main" val="2406009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7</a:t>
            </a:fld>
            <a:endParaRPr lang="en-US"/>
          </a:p>
        </p:txBody>
      </p:sp>
    </p:spTree>
    <p:extLst>
      <p:ext uri="{BB962C8B-B14F-4D97-AF65-F5344CB8AC3E}">
        <p14:creationId xmlns:p14="http://schemas.microsoft.com/office/powerpoint/2010/main" val="101251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8</a:t>
            </a:fld>
            <a:endParaRPr lang="en-US"/>
          </a:p>
        </p:txBody>
      </p:sp>
    </p:spTree>
    <p:extLst>
      <p:ext uri="{BB962C8B-B14F-4D97-AF65-F5344CB8AC3E}">
        <p14:creationId xmlns:p14="http://schemas.microsoft.com/office/powerpoint/2010/main" val="335943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9</a:t>
            </a:fld>
            <a:endParaRPr lang="en-US"/>
          </a:p>
        </p:txBody>
      </p:sp>
    </p:spTree>
    <p:extLst>
      <p:ext uri="{BB962C8B-B14F-4D97-AF65-F5344CB8AC3E}">
        <p14:creationId xmlns:p14="http://schemas.microsoft.com/office/powerpoint/2010/main" val="158810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A4597A20-C184-1645-80C0-B9EBC3BFB6FB}" type="slidenum">
              <a:rPr lang="en-US" smtClean="0"/>
              <a:t>10</a:t>
            </a:fld>
            <a:endParaRPr lang="en-US"/>
          </a:p>
        </p:txBody>
      </p:sp>
    </p:spTree>
    <p:extLst>
      <p:ext uri="{BB962C8B-B14F-4D97-AF65-F5344CB8AC3E}">
        <p14:creationId xmlns:p14="http://schemas.microsoft.com/office/powerpoint/2010/main" val="52421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DBC-D289-9620-6068-B82F321C5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B1955-E553-3371-2BA5-2930146C9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5DBC3-B642-20C1-AF48-65E6CDB88166}"/>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DDFAA03E-76BD-28B4-0EAD-E7478E7D01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1E02B4-09B2-A1F8-98CE-1B4DF54650BE}"/>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407527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CBE2-BF02-C015-AF70-A0F68908C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D4A6E-8BFA-A462-FC3B-93888164D8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B6AA1-495D-ACFA-D4F3-B4FB8D56A82B}"/>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DD3EF24A-029E-B64D-9BC0-1E435BCEA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C2AE72-8462-D08B-050E-A6E48BBB9A07}"/>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7255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29B09-6604-E1A1-2EB3-8FD64E4DD9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92C75-B971-E396-62CC-57C37EE002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24B6A-C48B-4772-B5A5-405B038D9340}"/>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BFD0C6EC-F937-1558-5145-833B24D050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2C86DC-EB5F-D4ED-4C8D-A6FFA2CC858D}"/>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695048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DBC-D289-9620-6068-B82F321C54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B1955-E553-3371-2BA5-2930146C94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B5DBC3-B642-20C1-AF48-65E6CDB88166}"/>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DDFAA03E-76BD-28B4-0EAD-E7478E7D01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1E02B4-09B2-A1F8-98CE-1B4DF54650BE}"/>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762418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FAA6-E473-EAE6-5ADC-AD1D8C09D847}"/>
              </a:ext>
            </a:extLst>
          </p:cNvPr>
          <p:cNvSpPr>
            <a:spLocks noGrp="1"/>
          </p:cNvSpPr>
          <p:nvPr>
            <p:ph type="title"/>
          </p:nvPr>
        </p:nvSpPr>
        <p:spPr>
          <a:xfrm>
            <a:off x="838200" y="365125"/>
            <a:ext cx="10515600" cy="949325"/>
          </a:xfrm>
          <a:prstGeom prst="rect">
            <a:avLst/>
          </a:prstGeo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6BF34AA-8FCC-EC51-7362-00EC4A9EA235}"/>
              </a:ext>
            </a:extLst>
          </p:cNvPr>
          <p:cNvSpPr>
            <a:spLocks noGrp="1"/>
          </p:cNvSpPr>
          <p:nvPr>
            <p:ph type="sldNum" sz="quarter" idx="12"/>
          </p:nvPr>
        </p:nvSpPr>
        <p:spPr>
          <a:xfrm>
            <a:off x="9210675" y="621426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489195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DCF1-8472-2124-8CF1-A4D8C2D8C05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B6DBCF-A38B-1D29-988E-E6A9312E13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27507-7196-CA7F-3BED-14EB9A378CE6}"/>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812A546B-ABFE-3A81-806D-D4E6ED878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40E809-2623-1172-F212-91BA78A7950E}"/>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77705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551B-4477-DCF9-B08B-F5755218FE79}"/>
              </a:ext>
            </a:extLst>
          </p:cNvPr>
          <p:cNvSpPr>
            <a:spLocks noGrp="1"/>
          </p:cNvSpPr>
          <p:nvPr>
            <p:ph type="title"/>
          </p:nvPr>
        </p:nvSpPr>
        <p:spPr>
          <a:xfrm>
            <a:off x="838200" y="365125"/>
            <a:ext cx="10515600" cy="94932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3C4512-A18F-7739-F243-F75BAC15003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EADF5-CD60-548A-DE36-7F0E7772E58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487DA-CEAA-1DC3-1DF8-866BE78D32BF}"/>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6FF8FB3A-D704-D735-56BF-D09EA160B4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AA7E59-25DD-81A8-CB4D-E0E3462293D9}"/>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38675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58E3-5348-E725-DFCA-BCA5ACFAFB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A832C7-6D12-4B94-B18B-44EE416E85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7C378-C3AD-AE76-3F1C-BE44183A4A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00AB2-9A71-BDF7-4FBD-B32CE163A50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F1B01-FE01-EB40-AD67-D2776385A7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CE29F-EC00-FC46-815B-557B8965A0B5}"/>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8" name="Footer Placeholder 7">
            <a:extLst>
              <a:ext uri="{FF2B5EF4-FFF2-40B4-BE49-F238E27FC236}">
                <a16:creationId xmlns:a16="http://schemas.microsoft.com/office/drawing/2014/main" id="{7D44E37F-FD2A-D028-C161-1040EE2ECE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C41336-7CC6-741C-131C-3BE782B4F253}"/>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43938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DFC0-9D3E-28E1-7BC8-FB8F91B6EFFC}"/>
              </a:ext>
            </a:extLst>
          </p:cNvPr>
          <p:cNvSpPr>
            <a:spLocks noGrp="1"/>
          </p:cNvSpPr>
          <p:nvPr>
            <p:ph type="title"/>
          </p:nvPr>
        </p:nvSpPr>
        <p:spPr>
          <a:xfrm>
            <a:off x="838200" y="365125"/>
            <a:ext cx="10515600" cy="94932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59868F-F9FA-B666-51CB-28E504E3B1BD}"/>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4" name="Footer Placeholder 3">
            <a:extLst>
              <a:ext uri="{FF2B5EF4-FFF2-40B4-BE49-F238E27FC236}">
                <a16:creationId xmlns:a16="http://schemas.microsoft.com/office/drawing/2014/main" id="{7B642C32-70B4-F6C7-0010-0616BCF97B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7426AF6-3BC9-4E64-0CA3-9047F4E1C4C8}"/>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690267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9E1F8-740A-73CC-390E-D00CD6C22EE7}"/>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3" name="Footer Placeholder 2">
            <a:extLst>
              <a:ext uri="{FF2B5EF4-FFF2-40B4-BE49-F238E27FC236}">
                <a16:creationId xmlns:a16="http://schemas.microsoft.com/office/drawing/2014/main" id="{BD1F865F-A6D1-BF93-63BE-F8A4612A9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69C8D4-DA39-3031-185F-FAFD1BACA449}"/>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236710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B267-CF07-B4B3-BA99-576E15502F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B817A-D9F2-363F-B51A-A5AC4F35D4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91F46-0FF8-F189-76BC-0EEC7DE19C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B77C2-11F1-C179-0164-B0CC0A419BA2}"/>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40E245C0-25B1-6699-0BE7-E5FF2523F6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129A1B-564B-38E1-5918-62D2336EE44B}"/>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416854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FAA6-E473-EAE6-5ADC-AD1D8C09D8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C6BF34AA-8FCC-EC51-7362-00EC4A9EA235}"/>
              </a:ext>
            </a:extLst>
          </p:cNvPr>
          <p:cNvSpPr>
            <a:spLocks noGrp="1"/>
          </p:cNvSpPr>
          <p:nvPr>
            <p:ph type="sldNum" sz="quarter" idx="12"/>
          </p:nvPr>
        </p:nvSpPr>
        <p:spPr>
          <a:xfrm>
            <a:off x="9210675" y="6214268"/>
            <a:ext cx="2743200" cy="365125"/>
          </a:xfr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586392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98CE-7ECF-A0A5-093F-13D668A2EA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D5E1F-105A-8AA5-87CB-E8DCD2A564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104F3-F570-C8BD-F1FF-3C239262A4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02EF7-4958-85B0-6F40-13793CAE687E}"/>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66E20522-D08E-1DDB-3E24-F2C25E673A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09EB01-415C-9421-15A3-9A12DA57D798}"/>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3678511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CBE2-BF02-C015-AF70-A0F68908CF1D}"/>
              </a:ext>
            </a:extLst>
          </p:cNvPr>
          <p:cNvSpPr>
            <a:spLocks noGrp="1"/>
          </p:cNvSpPr>
          <p:nvPr>
            <p:ph type="title"/>
          </p:nvPr>
        </p:nvSpPr>
        <p:spPr>
          <a:xfrm>
            <a:off x="838200" y="365125"/>
            <a:ext cx="10515600" cy="94932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D4A6E-8BFA-A462-FC3B-93888164D8D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B6AA1-495D-ACFA-D4F3-B4FB8D56A82B}"/>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DD3EF24A-029E-B64D-9BC0-1E435BCEA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C2AE72-8462-D08B-050E-A6E48BBB9A07}"/>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920332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29B09-6604-E1A1-2EB3-8FD64E4DD9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92C75-B971-E396-62CC-57C37EE002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24B6A-C48B-4772-B5A5-405B038D9340}"/>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BFD0C6EC-F937-1558-5145-833B24D050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2C86DC-EB5F-D4ED-4C8D-A6FFA2CC858D}"/>
              </a:ext>
            </a:extLst>
          </p:cNvPr>
          <p:cNvSpPr>
            <a:spLocks noGrp="1"/>
          </p:cNvSpPr>
          <p:nvPr>
            <p:ph type="sldNum" sz="quarter" idx="12"/>
          </p:nvPr>
        </p:nvSpPr>
        <p:spPr>
          <a:xfrm>
            <a:off x="9196388" y="6254748"/>
            <a:ext cx="2743200" cy="365125"/>
          </a:xfrm>
          <a:prstGeom prst="rect">
            <a:avLst/>
          </a:prstGeom>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40127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0DCF1-8472-2124-8CF1-A4D8C2D8C0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B6DBCF-A38B-1D29-988E-E6A9312E13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F27507-7196-CA7F-3BED-14EB9A378CE6}"/>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5" name="Footer Placeholder 4">
            <a:extLst>
              <a:ext uri="{FF2B5EF4-FFF2-40B4-BE49-F238E27FC236}">
                <a16:creationId xmlns:a16="http://schemas.microsoft.com/office/drawing/2014/main" id="{812A546B-ABFE-3A81-806D-D4E6ED878F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40E809-2623-1172-F212-91BA78A7950E}"/>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57563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551B-4477-DCF9-B08B-F5755218F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C4512-A18F-7739-F243-F75BAC15003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EADF5-CD60-548A-DE36-7F0E7772E58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487DA-CEAA-1DC3-1DF8-866BE78D32BF}"/>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6FF8FB3A-D704-D735-56BF-D09EA160B4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AA7E59-25DD-81A8-CB4D-E0E3462293D9}"/>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611787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58E3-5348-E725-DFCA-BCA5ACFAFB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A832C7-6D12-4B94-B18B-44EE416E851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7C378-C3AD-AE76-3F1C-BE44183A4A9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00AB2-9A71-BDF7-4FBD-B32CE163A50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F1B01-FE01-EB40-AD67-D2776385A7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5CE29F-EC00-FC46-815B-557B8965A0B5}"/>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8" name="Footer Placeholder 7">
            <a:extLst>
              <a:ext uri="{FF2B5EF4-FFF2-40B4-BE49-F238E27FC236}">
                <a16:creationId xmlns:a16="http://schemas.microsoft.com/office/drawing/2014/main" id="{7D44E37F-FD2A-D028-C161-1040EE2ECE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C41336-7CC6-741C-131C-3BE782B4F253}"/>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715422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DFC0-9D3E-28E1-7BC8-FB8F91B6EF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59868F-F9FA-B666-51CB-28E504E3B1BD}"/>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4" name="Footer Placeholder 3">
            <a:extLst>
              <a:ext uri="{FF2B5EF4-FFF2-40B4-BE49-F238E27FC236}">
                <a16:creationId xmlns:a16="http://schemas.microsoft.com/office/drawing/2014/main" id="{7B642C32-70B4-F6C7-0010-0616BCF97B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7426AF6-3BC9-4E64-0CA3-9047F4E1C4C8}"/>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71864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29E1F8-740A-73CC-390E-D00CD6C22EE7}"/>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3" name="Footer Placeholder 2">
            <a:extLst>
              <a:ext uri="{FF2B5EF4-FFF2-40B4-BE49-F238E27FC236}">
                <a16:creationId xmlns:a16="http://schemas.microsoft.com/office/drawing/2014/main" id="{BD1F865F-A6D1-BF93-63BE-F8A4612A9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69C8D4-DA39-3031-185F-FAFD1BACA449}"/>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2251666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B267-CF07-B4B3-BA99-576E15502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B817A-D9F2-363F-B51A-A5AC4F35D4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491F46-0FF8-F189-76BC-0EEC7DE19C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B77C2-11F1-C179-0164-B0CC0A419BA2}"/>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40E245C0-25B1-6699-0BE7-E5FF2523F6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129A1B-564B-38E1-5918-62D2336EE44B}"/>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16619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98CE-7ECF-A0A5-093F-13D668A2E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3D5E1F-105A-8AA5-87CB-E8DCD2A564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104F3-F570-C8BD-F1FF-3C239262A4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02EF7-4958-85B0-6F40-13793CAE687E}"/>
              </a:ext>
            </a:extLst>
          </p:cNvPr>
          <p:cNvSpPr>
            <a:spLocks noGrp="1"/>
          </p:cNvSpPr>
          <p:nvPr>
            <p:ph type="dt" sz="half" idx="10"/>
          </p:nvPr>
        </p:nvSpPr>
        <p:spPr>
          <a:xfrm>
            <a:off x="838200" y="6356350"/>
            <a:ext cx="2743200" cy="365125"/>
          </a:xfrm>
          <a:prstGeom prst="rect">
            <a:avLst/>
          </a:prstGeom>
        </p:spPr>
        <p:txBody>
          <a:bodyPr/>
          <a:lstStyle/>
          <a:p>
            <a:fld id="{4E68DEA0-AD78-B14B-97D2-AF8DA35DADB3}" type="datetimeFigureOut">
              <a:rPr lang="en-US" smtClean="0"/>
              <a:t>11/15/22</a:t>
            </a:fld>
            <a:endParaRPr lang="en-US"/>
          </a:p>
        </p:txBody>
      </p:sp>
      <p:sp>
        <p:nvSpPr>
          <p:cNvPr id="6" name="Footer Placeholder 5">
            <a:extLst>
              <a:ext uri="{FF2B5EF4-FFF2-40B4-BE49-F238E27FC236}">
                <a16:creationId xmlns:a16="http://schemas.microsoft.com/office/drawing/2014/main" id="{66E20522-D08E-1DDB-3E24-F2C25E673A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09EB01-415C-9421-15A3-9A12DA57D798}"/>
              </a:ext>
            </a:extLst>
          </p:cNvPr>
          <p:cNvSpPr>
            <a:spLocks noGrp="1"/>
          </p:cNvSpPr>
          <p:nvPr>
            <p:ph type="sldNum" sz="quarter" idx="12"/>
          </p:nvPr>
        </p:nvSpPr>
        <p:spPr/>
        <p:txBody>
          <a:bodyPr/>
          <a:lstStyle/>
          <a:p>
            <a:fld id="{49F3F0FD-3D37-D44E-A976-1AA584DB197D}" type="slidenum">
              <a:rPr lang="en-US" smtClean="0"/>
              <a:t>‹#›</a:t>
            </a:fld>
            <a:endParaRPr lang="en-US"/>
          </a:p>
        </p:txBody>
      </p:sp>
    </p:spTree>
    <p:extLst>
      <p:ext uri="{BB962C8B-B14F-4D97-AF65-F5344CB8AC3E}">
        <p14:creationId xmlns:p14="http://schemas.microsoft.com/office/powerpoint/2010/main" val="18899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283E3-3945-8894-4C70-8C36542CED34}"/>
              </a:ext>
            </a:extLst>
          </p:cNvPr>
          <p:cNvSpPr>
            <a:spLocks noGrp="1"/>
          </p:cNvSpPr>
          <p:nvPr>
            <p:ph type="title"/>
          </p:nvPr>
        </p:nvSpPr>
        <p:spPr>
          <a:xfrm>
            <a:off x="838200" y="365125"/>
            <a:ext cx="10515600" cy="949325"/>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C7D6B44B-A0E1-ECF1-D201-D87484BA77A3}"/>
              </a:ext>
            </a:extLst>
          </p:cNvPr>
          <p:cNvSpPr>
            <a:spLocks noGrp="1"/>
          </p:cNvSpPr>
          <p:nvPr>
            <p:ph type="sldNum" sz="quarter" idx="4"/>
          </p:nvPr>
        </p:nvSpPr>
        <p:spPr>
          <a:xfrm>
            <a:off x="9196388" y="625474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3F0FD-3D37-D44E-A976-1AA584DB197D}" type="slidenum">
              <a:rPr lang="en-US" smtClean="0"/>
              <a:t>‹#›</a:t>
            </a:fld>
            <a:endParaRPr lang="en-US"/>
          </a:p>
        </p:txBody>
      </p:sp>
      <p:pic>
        <p:nvPicPr>
          <p:cNvPr id="7" name="Picture 6">
            <a:extLst>
              <a:ext uri="{FF2B5EF4-FFF2-40B4-BE49-F238E27FC236}">
                <a16:creationId xmlns:a16="http://schemas.microsoft.com/office/drawing/2014/main" id="{26D183D0-2D59-6E23-0519-45B3DCEA544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57186" y="6308722"/>
            <a:ext cx="1543051" cy="257176"/>
          </a:xfrm>
          <a:prstGeom prst="rect">
            <a:avLst/>
          </a:prstGeom>
        </p:spPr>
      </p:pic>
    </p:spTree>
    <p:extLst>
      <p:ext uri="{BB962C8B-B14F-4D97-AF65-F5344CB8AC3E}">
        <p14:creationId xmlns:p14="http://schemas.microsoft.com/office/powerpoint/2010/main" val="641340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89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b="1" i="0" kern="1200">
          <a:solidFill>
            <a:schemeClr val="tx1"/>
          </a:solidFill>
          <a:latin typeface="Lato Semibold" panose="020F0502020204030203" pitchFamily="34" charset="0"/>
          <a:ea typeface="Lato Semibold" panose="020F0502020204030203" pitchFamily="34" charset="0"/>
          <a:cs typeface="Lato Semi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microsoft.com/office/2007/relationships/hdphoto" Target="../media/hdphoto2.wdp"/><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89C663-30DA-C0C5-6089-E879361367DC}"/>
              </a:ext>
            </a:extLst>
          </p:cNvPr>
          <p:cNvSpPr/>
          <p:nvPr/>
        </p:nvSpPr>
        <p:spPr>
          <a:xfrm>
            <a:off x="6579220" y="2620537"/>
            <a:ext cx="45719" cy="423746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E07F855-C3CE-E3BE-5DD7-380C6219B385}"/>
              </a:ext>
            </a:extLst>
          </p:cNvPr>
          <p:cNvGrpSpPr/>
          <p:nvPr/>
        </p:nvGrpSpPr>
        <p:grpSpPr>
          <a:xfrm>
            <a:off x="6668429" y="3194824"/>
            <a:ext cx="5151863" cy="1733808"/>
            <a:chOff x="6891454" y="3429000"/>
            <a:chExt cx="5151863" cy="1733808"/>
          </a:xfrm>
        </p:grpSpPr>
        <p:sp>
          <p:nvSpPr>
            <p:cNvPr id="6" name="TextBox 5">
              <a:extLst>
                <a:ext uri="{FF2B5EF4-FFF2-40B4-BE49-F238E27FC236}">
                  <a16:creationId xmlns:a16="http://schemas.microsoft.com/office/drawing/2014/main" id="{36B62DFA-4787-169D-00D1-22588EC7F8CF}"/>
                </a:ext>
              </a:extLst>
            </p:cNvPr>
            <p:cNvSpPr txBox="1"/>
            <p:nvPr/>
          </p:nvSpPr>
          <p:spPr>
            <a:xfrm>
              <a:off x="6891454" y="3429000"/>
              <a:ext cx="5151863" cy="1733808"/>
            </a:xfrm>
            <a:prstGeom prst="rect">
              <a:avLst/>
            </a:prstGeom>
            <a:noFill/>
          </p:spPr>
          <p:txBody>
            <a:bodyPr wrap="square" rtlCol="0">
              <a:spAutoFit/>
            </a:bodyPr>
            <a:lstStyle/>
            <a:p>
              <a:pPr algn="ctr">
                <a:lnSpc>
                  <a:spcPts val="6420"/>
                </a:lnSpc>
              </a:pPr>
              <a:r>
                <a:rPr lang="en-US" sz="6600" b="1" spc="350">
                  <a:solidFill>
                    <a:schemeClr val="bg1"/>
                  </a:solidFill>
                  <a:latin typeface="Lato" panose="020F0502020204030203" pitchFamily="34" charset="0"/>
                  <a:ea typeface="Lato" panose="020F0502020204030203" pitchFamily="34" charset="0"/>
                  <a:cs typeface="Lato" panose="020F0502020204030203" pitchFamily="34" charset="0"/>
                </a:rPr>
                <a:t>CHANGING</a:t>
              </a:r>
              <a:r>
                <a:rPr lang="en-US" sz="6600" spc="35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6600" spc="35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6600" spc="35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6600" b="1" spc="350">
                  <a:solidFill>
                    <a:schemeClr val="bg1"/>
                  </a:solidFill>
                  <a:latin typeface="Lato" panose="020F0502020204030203" pitchFamily="34" charset="0"/>
                  <a:ea typeface="Lato" panose="020F0502020204030203" pitchFamily="34" charset="0"/>
                  <a:cs typeface="Lato" panose="020F0502020204030203" pitchFamily="34" charset="0"/>
                </a:rPr>
                <a:t>TIDES</a:t>
              </a:r>
            </a:p>
          </p:txBody>
        </p:sp>
        <p:sp>
          <p:nvSpPr>
            <p:cNvPr id="7" name="TextBox 6">
              <a:extLst>
                <a:ext uri="{FF2B5EF4-FFF2-40B4-BE49-F238E27FC236}">
                  <a16:creationId xmlns:a16="http://schemas.microsoft.com/office/drawing/2014/main" id="{6CD0B6C5-43CD-D509-E2DE-555DF92C78AB}"/>
                </a:ext>
              </a:extLst>
            </p:cNvPr>
            <p:cNvSpPr txBox="1"/>
            <p:nvPr/>
          </p:nvSpPr>
          <p:spPr>
            <a:xfrm>
              <a:off x="7395350" y="4149995"/>
              <a:ext cx="1253117" cy="599031"/>
            </a:xfrm>
            <a:prstGeom prst="rect">
              <a:avLst/>
            </a:prstGeom>
            <a:noFill/>
          </p:spPr>
          <p:txBody>
            <a:bodyPr wrap="square" rtlCol="0">
              <a:noAutofit/>
            </a:bodyPr>
            <a:lstStyle/>
            <a:p>
              <a:r>
                <a:rPr lang="en-US" sz="4000" spc="100">
                  <a:solidFill>
                    <a:schemeClr val="bg1"/>
                  </a:solidFill>
                  <a:latin typeface="Lato Thin" panose="020F0502020204030203" pitchFamily="34" charset="0"/>
                  <a:ea typeface="Lato Thin" panose="020F0502020204030203" pitchFamily="34" charset="0"/>
                  <a:cs typeface="Lato Thin" panose="020F0502020204030203" pitchFamily="34" charset="0"/>
                </a:rPr>
                <a:t>THE</a:t>
              </a:r>
              <a:endParaRPr lang="en-US" sz="4000"/>
            </a:p>
          </p:txBody>
        </p:sp>
      </p:grpSp>
      <p:pic>
        <p:nvPicPr>
          <p:cNvPr id="13" name="Picture 12">
            <a:extLst>
              <a:ext uri="{FF2B5EF4-FFF2-40B4-BE49-F238E27FC236}">
                <a16:creationId xmlns:a16="http://schemas.microsoft.com/office/drawing/2014/main" id="{3313873D-E182-9BF3-E050-F4F19A60C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2115" y="5608103"/>
            <a:ext cx="2603820" cy="635981"/>
          </a:xfrm>
          <a:prstGeom prst="rect">
            <a:avLst/>
          </a:prstGeom>
        </p:spPr>
      </p:pic>
      <p:sp>
        <p:nvSpPr>
          <p:cNvPr id="14" name="TextBox 13">
            <a:extLst>
              <a:ext uri="{FF2B5EF4-FFF2-40B4-BE49-F238E27FC236}">
                <a16:creationId xmlns:a16="http://schemas.microsoft.com/office/drawing/2014/main" id="{728407E7-2EF9-D14C-8B8C-436084D0434C}"/>
              </a:ext>
            </a:extLst>
          </p:cNvPr>
          <p:cNvSpPr txBox="1"/>
          <p:nvPr/>
        </p:nvSpPr>
        <p:spPr>
          <a:xfrm>
            <a:off x="7286625" y="5051179"/>
            <a:ext cx="4114800" cy="369332"/>
          </a:xfrm>
          <a:prstGeom prst="rect">
            <a:avLst/>
          </a:prstGeom>
          <a:noFill/>
        </p:spPr>
        <p:txBody>
          <a:bodyPr wrap="square" lIns="91440" tIns="45720" rIns="91440" bIns="45720" rtlCol="0" anchor="t">
            <a:spAutoFit/>
          </a:bodyPr>
          <a:lstStyle/>
          <a:p>
            <a:pPr algn="ctr"/>
            <a:r>
              <a:rPr lang="en-US" spc="300" dirty="0">
                <a:solidFill>
                  <a:srgbClr val="1AD3AF"/>
                </a:solidFill>
                <a:latin typeface="Lato Light"/>
                <a:ea typeface="Lato Light"/>
                <a:cs typeface="Lato Light"/>
              </a:rPr>
              <a:t>NOVEMBER 2022</a:t>
            </a:r>
          </a:p>
        </p:txBody>
      </p:sp>
    </p:spTree>
    <p:extLst>
      <p:ext uri="{BB962C8B-B14F-4D97-AF65-F5344CB8AC3E}">
        <p14:creationId xmlns:p14="http://schemas.microsoft.com/office/powerpoint/2010/main" val="3778142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8" y="0"/>
            <a:ext cx="4278664"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254918" y="2033451"/>
            <a:ext cx="4416418" cy="584775"/>
          </a:xfrm>
          <a:prstGeom prst="rect">
            <a:avLst/>
          </a:prstGeom>
          <a:noFill/>
        </p:spPr>
        <p:txBody>
          <a:bodyPr wrap="square" lIns="91440" tIns="45720" rIns="91440" bIns="45720" rtlCol="0" anchor="t">
            <a:spAutoFit/>
          </a:bodyPr>
          <a:lstStyle/>
          <a:p>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LESS TIME LOOKING, MORE TIME DOING</a:t>
            </a:r>
          </a:p>
        </p:txBody>
      </p:sp>
      <p:sp>
        <p:nvSpPr>
          <p:cNvPr id="8" name="TextBox 7">
            <a:extLst>
              <a:ext uri="{FF2B5EF4-FFF2-40B4-BE49-F238E27FC236}">
                <a16:creationId xmlns:a16="http://schemas.microsoft.com/office/drawing/2014/main" id="{D5358A05-40F9-DCC7-B520-D267B1AC924F}"/>
              </a:ext>
            </a:extLst>
          </p:cNvPr>
          <p:cNvSpPr txBox="1"/>
          <p:nvPr/>
        </p:nvSpPr>
        <p:spPr>
          <a:xfrm>
            <a:off x="1254918" y="2840774"/>
            <a:ext cx="5229009" cy="3085249"/>
          </a:xfrm>
          <a:prstGeom prst="rect">
            <a:avLst/>
          </a:prstGeom>
          <a:noFill/>
        </p:spPr>
        <p:txBody>
          <a:bodyPr wrap="square" lIns="91440" tIns="45720" rIns="91440" bIns="45720" numCol="1" spcCol="274320" rtlCol="0" anchor="t">
            <a:noAutofit/>
          </a:bodyPr>
          <a:lstStyle/>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Black"/>
                <a:ea typeface="Lato Light"/>
                <a:cs typeface="Lato Light"/>
              </a:rPr>
              <a:t>Excellent user experience</a:t>
            </a:r>
            <a:r>
              <a:rPr lang="en-US" sz="1600">
                <a:solidFill>
                  <a:srgbClr val="435464"/>
                </a:solidFill>
                <a:latin typeface="Lato Light"/>
                <a:ea typeface="Lato Light"/>
                <a:cs typeface="Lato Light"/>
              </a:rPr>
              <a:t>, backed by research and behavior science, is our core philosophy</a:t>
            </a:r>
          </a:p>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We provide resources that educate your employees on how to </a:t>
            </a:r>
            <a:r>
              <a:rPr lang="en-US" sz="1600">
                <a:solidFill>
                  <a:srgbClr val="435464"/>
                </a:solidFill>
                <a:latin typeface="Lato Black"/>
                <a:ea typeface="Lato Light"/>
                <a:cs typeface="Lato Light"/>
              </a:rPr>
              <a:t>work on what matters to them</a:t>
            </a:r>
            <a:r>
              <a:rPr lang="en-US" sz="1600">
                <a:solidFill>
                  <a:srgbClr val="435464"/>
                </a:solidFill>
                <a:latin typeface="Lato Light"/>
                <a:ea typeface="Lato Light"/>
                <a:cs typeface="Lato Light"/>
              </a:rPr>
              <a:t>, getting them offline and on their way toward their goals</a:t>
            </a:r>
          </a:p>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rPr>
              <a:t>Features like </a:t>
            </a:r>
            <a:r>
              <a:rPr lang="en-US" sz="1600">
                <a:solidFill>
                  <a:srgbClr val="435464"/>
                </a:solidFill>
                <a:latin typeface="Lato Black" panose="020F0502020204030203" pitchFamily="34" charset="0"/>
                <a:ea typeface="Lato Black" panose="020F0502020204030203" pitchFamily="34" charset="0"/>
                <a:cs typeface="Lato Black" panose="020F0502020204030203" pitchFamily="34" charset="0"/>
              </a:rPr>
              <a:t>challenges, rewards, and virtual communities </a:t>
            </a:r>
            <a:r>
              <a:rPr lang="en-US" sz="1600">
                <a:solidFill>
                  <a:srgbClr val="435464"/>
                </a:solidFill>
                <a:latin typeface="Lato Light"/>
                <a:ea typeface="Lato Light"/>
                <a:cs typeface="Lato Light"/>
              </a:rPr>
              <a:t>keep them motivated</a:t>
            </a:r>
            <a:endParaRPr lang="en-US">
              <a:cs typeface="Calibri" panose="020F0502020204030204"/>
            </a:endParaRPr>
          </a:p>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We focus on features that employees love—like digitally embedded coaching—all under </a:t>
            </a:r>
            <a:r>
              <a:rPr lang="en-US" sz="1600">
                <a:solidFill>
                  <a:srgbClr val="435464"/>
                </a:solidFill>
                <a:latin typeface="Lato Black"/>
                <a:ea typeface="Lato Light"/>
                <a:cs typeface="Lato Light"/>
              </a:rPr>
              <a:t>one cohesive, turnkey solution</a:t>
            </a:r>
            <a:endParaRPr lang="en-US" sz="1600" b="1">
              <a:solidFill>
                <a:srgbClr val="435464"/>
              </a:solidFill>
              <a:latin typeface="Lato Heavy"/>
              <a:ea typeface="Lato Heavy" panose="020F0502020204030203" pitchFamily="34" charset="0"/>
              <a:cs typeface="Lato Heavy" panose="020F0502020204030203" pitchFamily="34" charset="0"/>
            </a:endParaRP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37774"/>
            <a:ext cx="7214521" cy="1280514"/>
            <a:chOff x="1104899" y="537774"/>
            <a:chExt cx="7214521" cy="1280514"/>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4"/>
              <a:ext cx="7214521" cy="1280514"/>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254918" y="570615"/>
              <a:ext cx="6407944" cy="1200329"/>
            </a:xfrm>
            <a:prstGeom prst="rect">
              <a:avLst/>
            </a:prstGeom>
            <a:noFill/>
          </p:spPr>
          <p:txBody>
            <a:bodyPr wrap="square" lIns="91440" tIns="45720" rIns="91440" bIns="45720" rtlCol="0" anchor="t">
              <a:spAutoFit/>
            </a:bodyPr>
            <a:lstStyle/>
            <a:p>
              <a:r>
                <a:rPr lang="en-US" sz="3600" spc="1000">
                  <a:solidFill>
                    <a:schemeClr val="bg1"/>
                  </a:solidFill>
                  <a:latin typeface="Lato Light"/>
                  <a:ea typeface="Lato Light"/>
                  <a:cs typeface="Lato Light"/>
                </a:rPr>
                <a:t>NEW OCEAN'S APPROACH</a:t>
              </a:r>
              <a:endParaRPr lang="en-US" sz="3600" spc="10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Tree>
    <p:extLst>
      <p:ext uri="{BB962C8B-B14F-4D97-AF65-F5344CB8AC3E}">
        <p14:creationId xmlns:p14="http://schemas.microsoft.com/office/powerpoint/2010/main" val="156721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AA6B1F-659D-00B5-0F97-D2CBA624F1C2}"/>
              </a:ext>
            </a:extLst>
          </p:cNvPr>
          <p:cNvSpPr/>
          <p:nvPr/>
        </p:nvSpPr>
        <p:spPr>
          <a:xfrm rot="5400000">
            <a:off x="1700210" y="-1247931"/>
            <a:ext cx="214320"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19993-74AD-755A-8B33-A9F9A4CFA541}"/>
              </a:ext>
            </a:extLst>
          </p:cNvPr>
          <p:cNvSpPr>
            <a:spLocks noGrp="1"/>
          </p:cNvSpPr>
          <p:nvPr>
            <p:ph type="title"/>
          </p:nvPr>
        </p:nvSpPr>
        <p:spPr>
          <a:xfrm>
            <a:off x="838200" y="282256"/>
            <a:ext cx="10377488" cy="241468"/>
          </a:xfrm>
        </p:spPr>
        <p:txBody>
          <a:bodyPr anchor="t" anchorCtr="0">
            <a:normAutofit fontScale="90000"/>
          </a:bodyPr>
          <a:lstStyle/>
          <a:p>
            <a:r>
              <a:rPr lang="en-US" sz="1400" spc="300">
                <a:solidFill>
                  <a:schemeClr val="bg1"/>
                </a:solidFill>
              </a:rPr>
              <a:t>CASE STUDY</a:t>
            </a:r>
          </a:p>
        </p:txBody>
      </p:sp>
      <p:sp>
        <p:nvSpPr>
          <p:cNvPr id="3" name="Rectangle 2">
            <a:extLst>
              <a:ext uri="{FF2B5EF4-FFF2-40B4-BE49-F238E27FC236}">
                <a16:creationId xmlns:a16="http://schemas.microsoft.com/office/drawing/2014/main" id="{DA829135-4FC0-B0F6-4806-39027BA91F48}"/>
              </a:ext>
            </a:extLst>
          </p:cNvPr>
          <p:cNvSpPr/>
          <p:nvPr/>
        </p:nvSpPr>
        <p:spPr>
          <a:xfrm>
            <a:off x="0" y="1290788"/>
            <a:ext cx="3884026" cy="4780598"/>
          </a:xfrm>
          <a:prstGeom prst="rect">
            <a:avLst/>
          </a:prstGeom>
          <a:blipFill>
            <a:blip r:embed="rId2" cstate="screen">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t="1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D8589B-B9FE-AB11-BF9E-84DB2B1DCA34}"/>
              </a:ext>
            </a:extLst>
          </p:cNvPr>
          <p:cNvSpPr/>
          <p:nvPr/>
        </p:nvSpPr>
        <p:spPr>
          <a:xfrm rot="5400000">
            <a:off x="7887652" y="-3902074"/>
            <a:ext cx="45720" cy="8562977"/>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FE4D5FB-49F1-5026-8C78-B253BB088D6A}"/>
              </a:ext>
            </a:extLst>
          </p:cNvPr>
          <p:cNvSpPr/>
          <p:nvPr/>
        </p:nvSpPr>
        <p:spPr>
          <a:xfrm>
            <a:off x="10798621" y="2882499"/>
            <a:ext cx="1398920" cy="3100053"/>
          </a:xfrm>
          <a:prstGeom prst="rect">
            <a:avLst/>
          </a:prstGeom>
          <a: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22C00A-7426-81CE-9373-E808CEC62042}"/>
              </a:ext>
            </a:extLst>
          </p:cNvPr>
          <p:cNvSpPr txBox="1"/>
          <p:nvPr/>
        </p:nvSpPr>
        <p:spPr>
          <a:xfrm>
            <a:off x="4140421" y="1012604"/>
            <a:ext cx="7437216" cy="1107996"/>
          </a:xfrm>
          <a:prstGeom prst="rect">
            <a:avLst/>
          </a:prstGeom>
          <a:noFill/>
        </p:spPr>
        <p:txBody>
          <a:bodyPr wrap="square" rtlCol="0">
            <a:spAutoFit/>
          </a:bodyPr>
          <a:lstStyle/>
          <a:p>
            <a:r>
              <a:rPr lang="en-US" sz="6600" spc="1000">
                <a:latin typeface="Lato Light" panose="020F0502020204030203" pitchFamily="34" charset="0"/>
                <a:ea typeface="Lato Light" panose="020F0502020204030203" pitchFamily="34" charset="0"/>
                <a:cs typeface="Lato Light" panose="020F0502020204030203" pitchFamily="34" charset="0"/>
              </a:rPr>
              <a:t>EXPERIENCED </a:t>
            </a:r>
          </a:p>
        </p:txBody>
      </p:sp>
      <p:sp>
        <p:nvSpPr>
          <p:cNvPr id="7" name="TextBox 6">
            <a:extLst>
              <a:ext uri="{FF2B5EF4-FFF2-40B4-BE49-F238E27FC236}">
                <a16:creationId xmlns:a16="http://schemas.microsoft.com/office/drawing/2014/main" id="{B7A6BAB6-30E3-F9B8-7D37-7C16B54094F0}"/>
              </a:ext>
            </a:extLst>
          </p:cNvPr>
          <p:cNvSpPr txBox="1"/>
          <p:nvPr/>
        </p:nvSpPr>
        <p:spPr>
          <a:xfrm>
            <a:off x="4306630" y="2080843"/>
            <a:ext cx="5969484" cy="830997"/>
          </a:xfrm>
          <a:prstGeom prst="rect">
            <a:avLst/>
          </a:prstGeom>
          <a:noFill/>
        </p:spPr>
        <p:txBody>
          <a:bodyPr wrap="square" lIns="0" tIns="45720" rIns="91440" bIns="45720" rtlCol="0" anchor="t">
            <a:spAutoFit/>
          </a:bodyPr>
          <a:lstStyle/>
          <a:p>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WE’RE AT THE INTERSECTION OF TECHNOLOGY AND QUALITY CARE. WE’VE BEEN HERE BEFORE. </a:t>
            </a:r>
          </a:p>
        </p:txBody>
      </p:sp>
      <p:sp>
        <p:nvSpPr>
          <p:cNvPr id="8" name="TextBox 7">
            <a:extLst>
              <a:ext uri="{FF2B5EF4-FFF2-40B4-BE49-F238E27FC236}">
                <a16:creationId xmlns:a16="http://schemas.microsoft.com/office/drawing/2014/main" id="{2636C2F7-CDE9-D223-691A-947CCC82D715}"/>
              </a:ext>
            </a:extLst>
          </p:cNvPr>
          <p:cNvSpPr txBox="1"/>
          <p:nvPr/>
        </p:nvSpPr>
        <p:spPr>
          <a:xfrm>
            <a:off x="4306630" y="3091124"/>
            <a:ext cx="5969484" cy="779412"/>
          </a:xfrm>
          <a:prstGeom prst="rect">
            <a:avLst/>
          </a:prstGeom>
          <a:noFill/>
        </p:spPr>
        <p:txBody>
          <a:bodyPr wrap="square" lIns="0" numCol="1" spcCol="274320" rtlCol="0">
            <a:noAutofit/>
          </a:bodyPr>
          <a:lstStyle/>
          <a:p>
            <a:pPr marL="0" marR="0">
              <a:lnSpc>
                <a:spcPts val="2420"/>
              </a:lnSpc>
              <a:spcBef>
                <a:spcPts val="0"/>
              </a:spcBef>
              <a:spcAft>
                <a:spcPts val="0"/>
              </a:spcAft>
            </a:pPr>
            <a:r>
              <a:rPr lang="en-US" sz="1600" b="1" dirty="0">
                <a:solidFill>
                  <a:srgbClr val="435464"/>
                </a:solidFill>
                <a:effectLst/>
                <a:latin typeface="Lato Semibold" panose="020F0502020204030203" pitchFamily="34" charset="0"/>
                <a:ea typeface="Lato Semibold" panose="020F0502020204030203" pitchFamily="34" charset="0"/>
                <a:cs typeface="Lato Semibold" panose="020F0502020204030203" pitchFamily="34" charset="0"/>
              </a:rPr>
              <a:t>Take Care Health Systems + Walgreens: pioneered the industry of health clinics inside pharmacies</a:t>
            </a:r>
          </a:p>
        </p:txBody>
      </p:sp>
      <p:sp>
        <p:nvSpPr>
          <p:cNvPr id="9" name="Rectangle 8">
            <a:extLst>
              <a:ext uri="{FF2B5EF4-FFF2-40B4-BE49-F238E27FC236}">
                <a16:creationId xmlns:a16="http://schemas.microsoft.com/office/drawing/2014/main" id="{DE4B4E3D-39F4-3FE3-F724-73C7C3096D14}"/>
              </a:ext>
            </a:extLst>
          </p:cNvPr>
          <p:cNvSpPr/>
          <p:nvPr/>
        </p:nvSpPr>
        <p:spPr>
          <a:xfrm>
            <a:off x="4843901" y="3888427"/>
            <a:ext cx="5598965" cy="209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marL="285750" indent="-285750">
              <a:lnSpc>
                <a:spcPct val="10500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This collaboration created a </a:t>
            </a:r>
            <a:r>
              <a:rPr lang="en-US" sz="1600" dirty="0">
                <a:solidFill>
                  <a:srgbClr val="435464"/>
                </a:solidFill>
                <a:latin typeface="Lato Black"/>
                <a:ea typeface="Lato Light"/>
                <a:cs typeface="Lato Light"/>
              </a:rPr>
              <a:t>better option for trusted,</a:t>
            </a:r>
            <a:r>
              <a:rPr lang="en-US" sz="1600" dirty="0">
                <a:solidFill>
                  <a:srgbClr val="435464"/>
                </a:solidFill>
                <a:latin typeface="Lato Light"/>
                <a:ea typeface="Lato Light"/>
                <a:cs typeface="Lato Light"/>
              </a:rPr>
              <a:t>  </a:t>
            </a:r>
            <a:r>
              <a:rPr lang="en-US" sz="1600" dirty="0">
                <a:solidFill>
                  <a:srgbClr val="435464"/>
                </a:solidFill>
                <a:latin typeface="Lato Black"/>
                <a:ea typeface="Lato Light"/>
                <a:cs typeface="Lato Light"/>
              </a:rPr>
              <a:t>timely</a:t>
            </a:r>
            <a:r>
              <a:rPr lang="en-US" sz="1600" dirty="0">
                <a:solidFill>
                  <a:srgbClr val="435464"/>
                </a:solidFill>
                <a:latin typeface="Lato Black"/>
                <a:ea typeface="Lato Black"/>
                <a:cs typeface="Lato Black"/>
              </a:rPr>
              <a:t> care</a:t>
            </a:r>
          </a:p>
          <a:p>
            <a:pPr marL="285750" indent="-285750">
              <a:lnSpc>
                <a:spcPct val="105000"/>
              </a:lnSpc>
              <a:buClr>
                <a:srgbClr val="1AD3AF"/>
              </a:buClr>
              <a:buSzPct val="130000"/>
              <a:buFont typeface="Arial" panose="020B0604020202020204" pitchFamily="34" charset="0"/>
              <a:buChar char="•"/>
            </a:pPr>
            <a:endParaRPr lang="en-US" sz="1600" dirty="0">
              <a:solidFill>
                <a:srgbClr val="435464"/>
              </a:solidFill>
              <a:effectLst/>
              <a:latin typeface="Lato Black" panose="020F0502020204030203" pitchFamily="34" charset="0"/>
              <a:ea typeface="Lato Black" panose="020F0502020204030203" pitchFamily="34" charset="0"/>
              <a:cs typeface="Lato Black" panose="020F0502020204030203" pitchFamily="34" charset="0"/>
            </a:endParaRPr>
          </a:p>
          <a:p>
            <a:pPr marL="285750" indent="-285750">
              <a:lnSpc>
                <a:spcPct val="105000"/>
              </a:lnSpc>
              <a:buClr>
                <a:srgbClr val="1AD3AF"/>
              </a:buClr>
              <a:buSzPct val="130000"/>
              <a:buFont typeface="Arial" panose="020B0604020202020204" pitchFamily="34" charset="0"/>
              <a:buChar char="•"/>
            </a:pPr>
            <a:r>
              <a:rPr lang="en-US" sz="1600" dirty="0">
                <a:solidFill>
                  <a:srgbClr val="435464"/>
                </a:solidFill>
                <a:latin typeface="Lato Light" panose="020F0502020204030203" pitchFamily="34" charset="0"/>
                <a:ea typeface="Lato Light" panose="020F0502020204030203" pitchFamily="34" charset="0"/>
                <a:cs typeface="Lato Light" panose="020F0502020204030203" pitchFamily="34" charset="0"/>
              </a:rPr>
              <a:t>Solved the healthcare design problem by prioritizing </a:t>
            </a:r>
            <a:r>
              <a:rPr lang="en-US" sz="1600" dirty="0">
                <a:solidFill>
                  <a:srgbClr val="435464"/>
                </a:solidFill>
                <a:latin typeface="Lato Black" panose="020F0502020204030203" pitchFamily="34" charset="0"/>
                <a:ea typeface="Lato Black" panose="020F0502020204030203" pitchFamily="34" charset="0"/>
                <a:cs typeface="Lato Black" panose="020F0502020204030203" pitchFamily="34" charset="0"/>
              </a:rPr>
              <a:t>personalization and convenience</a:t>
            </a:r>
          </a:p>
          <a:p>
            <a:pPr marL="285750" indent="-285750">
              <a:lnSpc>
                <a:spcPct val="105000"/>
              </a:lnSpc>
              <a:buClr>
                <a:srgbClr val="1AD3AF"/>
              </a:buClr>
              <a:buSzPct val="130000"/>
              <a:buFont typeface="Arial" panose="020B0604020202020204" pitchFamily="34" charset="0"/>
              <a:buChar char="•"/>
            </a:pPr>
            <a:endParaRPr lang="en-US" sz="1600" b="1" dirty="0">
              <a:solidFill>
                <a:srgbClr val="435464"/>
              </a:solidFill>
              <a:effectLst/>
              <a:latin typeface="Lato Heavy" panose="020F0502020204030203" pitchFamily="34" charset="0"/>
              <a:ea typeface="Lato Heavy" panose="020F0502020204030203" pitchFamily="34" charset="0"/>
              <a:cs typeface="Lato Heavy" panose="020F0502020204030203" pitchFamily="34" charset="0"/>
            </a:endParaRPr>
          </a:p>
          <a:p>
            <a:pPr marL="285750" indent="-285750">
              <a:lnSpc>
                <a:spcPct val="105000"/>
              </a:lnSpc>
              <a:spcAft>
                <a:spcPts val="800"/>
              </a:spcAft>
              <a:buClr>
                <a:srgbClr val="1AD3AF"/>
              </a:buClr>
              <a:buSzPct val="130000"/>
              <a:buFont typeface="Arial" panose="020B0604020202020204" pitchFamily="34" charset="0"/>
              <a:buChar char="•"/>
            </a:pPr>
            <a:r>
              <a:rPr lang="en-US" sz="1600" dirty="0">
                <a:solidFill>
                  <a:srgbClr val="435464"/>
                </a:solidFill>
                <a:latin typeface="Lato Light" panose="020F0502020204030203" pitchFamily="34" charset="0"/>
                <a:ea typeface="Lato Light" panose="020F0502020204030203" pitchFamily="34" charset="0"/>
                <a:cs typeface="Lato Light" panose="020F0502020204030203" pitchFamily="34" charset="0"/>
              </a:rPr>
              <a:t>At the front lines of </a:t>
            </a:r>
            <a:r>
              <a:rPr lang="en-US" sz="1600" dirty="0">
                <a:solidFill>
                  <a:srgbClr val="435464"/>
                </a:solidFill>
                <a:latin typeface="Lato Black" panose="020F0502020204030203" pitchFamily="34" charset="0"/>
                <a:ea typeface="Lato Black" panose="020F0502020204030203" pitchFamily="34" charset="0"/>
                <a:cs typeface="Lato Black" panose="020F0502020204030203" pitchFamily="34" charset="0"/>
              </a:rPr>
              <a:t>unknown, unmet patient needs</a:t>
            </a:r>
            <a:endParaRPr lang="en-US" sz="1600" dirty="0">
              <a:solidFill>
                <a:srgbClr val="435464"/>
              </a:solidFill>
              <a:effectLst/>
              <a:latin typeface="Lato Black" panose="020F0502020204030203" pitchFamily="34" charset="0"/>
              <a:ea typeface="Lato Black" panose="020F0502020204030203" pitchFamily="34" charset="0"/>
              <a:cs typeface="Lato Black" panose="020F0502020204030203" pitchFamily="34" charset="0"/>
            </a:endParaRPr>
          </a:p>
        </p:txBody>
      </p:sp>
      <p:pic>
        <p:nvPicPr>
          <p:cNvPr id="10" name="Picture 11" descr="Graphical user interface, text, application&#10;&#10;Description automatically generated">
            <a:extLst>
              <a:ext uri="{FF2B5EF4-FFF2-40B4-BE49-F238E27FC236}">
                <a16:creationId xmlns:a16="http://schemas.microsoft.com/office/drawing/2014/main" id="{FC35CB07-8080-10B1-A7B2-BEE0A8C122DB}"/>
              </a:ext>
            </a:extLst>
          </p:cNvPr>
          <p:cNvPicPr>
            <a:picLocks noChangeAspect="1"/>
          </p:cNvPicPr>
          <p:nvPr/>
        </p:nvPicPr>
        <p:blipFill>
          <a:blip r:embed="rId6"/>
          <a:stretch>
            <a:fillRect/>
          </a:stretch>
        </p:blipFill>
        <p:spPr>
          <a:xfrm>
            <a:off x="491888" y="-332664"/>
            <a:ext cx="2450910" cy="2450910"/>
          </a:xfrm>
          <a:prstGeom prst="rect">
            <a:avLst/>
          </a:prstGeom>
        </p:spPr>
      </p:pic>
    </p:spTree>
    <p:extLst>
      <p:ext uri="{BB962C8B-B14F-4D97-AF65-F5344CB8AC3E}">
        <p14:creationId xmlns:p14="http://schemas.microsoft.com/office/powerpoint/2010/main" val="62324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22C00A-7426-81CE-9373-E808CEC62042}"/>
              </a:ext>
            </a:extLst>
          </p:cNvPr>
          <p:cNvSpPr txBox="1"/>
          <p:nvPr/>
        </p:nvSpPr>
        <p:spPr>
          <a:xfrm rot="16200000">
            <a:off x="-1268212" y="2668628"/>
            <a:ext cx="4522838" cy="1107996"/>
          </a:xfrm>
          <a:prstGeom prst="rect">
            <a:avLst/>
          </a:prstGeom>
          <a:noFill/>
        </p:spPr>
        <p:txBody>
          <a:bodyPr wrap="square" rtlCol="0">
            <a:spAutoFit/>
          </a:bodyPr>
          <a:lstStyle/>
          <a:p>
            <a:pPr algn="ctr"/>
            <a:r>
              <a:rPr lang="en-US" sz="6600" spc="1000">
                <a:latin typeface="Lato Light" panose="020F0502020204030203" pitchFamily="34" charset="0"/>
                <a:ea typeface="Lato Light" panose="020F0502020204030203" pitchFamily="34" charset="0"/>
                <a:cs typeface="Lato Light" panose="020F0502020204030203" pitchFamily="34" charset="0"/>
              </a:rPr>
              <a:t>RESULTS </a:t>
            </a:r>
          </a:p>
        </p:txBody>
      </p:sp>
      <p:sp>
        <p:nvSpPr>
          <p:cNvPr id="18" name="Rectangle 17">
            <a:extLst>
              <a:ext uri="{FF2B5EF4-FFF2-40B4-BE49-F238E27FC236}">
                <a16:creationId xmlns:a16="http://schemas.microsoft.com/office/drawing/2014/main" id="{5DB5441D-686D-CD88-8F66-CEB16C7A62A7}"/>
              </a:ext>
            </a:extLst>
          </p:cNvPr>
          <p:cNvSpPr/>
          <p:nvPr/>
        </p:nvSpPr>
        <p:spPr>
          <a:xfrm>
            <a:off x="2066402" y="1004509"/>
            <a:ext cx="4966196" cy="2932509"/>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7E12D9-7C0F-2740-600C-5ABBAB1218F8}"/>
              </a:ext>
            </a:extLst>
          </p:cNvPr>
          <p:cNvSpPr/>
          <p:nvPr/>
        </p:nvSpPr>
        <p:spPr>
          <a:xfrm rot="5400000">
            <a:off x="6060949" y="-5728778"/>
            <a:ext cx="45720" cy="12216384"/>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88862F-80A3-E5CF-31C1-7FECCCAAD273}"/>
              </a:ext>
            </a:extLst>
          </p:cNvPr>
          <p:cNvSpPr/>
          <p:nvPr/>
        </p:nvSpPr>
        <p:spPr>
          <a:xfrm>
            <a:off x="7062518" y="1004509"/>
            <a:ext cx="4966196" cy="2932509"/>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82C0C5A-50AA-2FA2-1783-40A8C5FA80F6}"/>
              </a:ext>
            </a:extLst>
          </p:cNvPr>
          <p:cNvSpPr/>
          <p:nvPr/>
        </p:nvSpPr>
        <p:spPr>
          <a:xfrm>
            <a:off x="2080691" y="3985792"/>
            <a:ext cx="9948023" cy="1658686"/>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BD1D5D-20BF-DA47-9AF1-485393C1303A}"/>
              </a:ext>
            </a:extLst>
          </p:cNvPr>
          <p:cNvSpPr/>
          <p:nvPr/>
        </p:nvSpPr>
        <p:spPr>
          <a:xfrm rot="5400000">
            <a:off x="6060949" y="-277561"/>
            <a:ext cx="45720" cy="12216384"/>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636C2F7-CDE9-D223-691A-947CCC82D715}"/>
              </a:ext>
            </a:extLst>
          </p:cNvPr>
          <p:cNvSpPr txBox="1"/>
          <p:nvPr/>
        </p:nvSpPr>
        <p:spPr>
          <a:xfrm>
            <a:off x="2597952" y="2569768"/>
            <a:ext cx="4079025" cy="876446"/>
          </a:xfrm>
          <a:prstGeom prst="rect">
            <a:avLst/>
          </a:prstGeom>
          <a:noFill/>
        </p:spPr>
        <p:txBody>
          <a:bodyPr wrap="square" lIns="0" numCol="1" spcCol="274320" rtlCol="0">
            <a:noAutofit/>
          </a:bodyPr>
          <a:lstStyle/>
          <a:p>
            <a:pPr marL="0" marR="0">
              <a:lnSpc>
                <a:spcPts val="3080"/>
              </a:lnSpc>
              <a:spcBef>
                <a:spcPts val="0"/>
              </a:spcBef>
              <a:spcAft>
                <a:spcPts val="0"/>
              </a:spcAft>
            </a:pPr>
            <a:r>
              <a:rPr lang="en-US" sz="2200">
                <a:solidFill>
                  <a:schemeClr val="bg1"/>
                </a:solidFill>
                <a:effectLst/>
                <a:latin typeface="Lato Light" panose="020F0502020204030203" pitchFamily="34" charset="0"/>
                <a:ea typeface="Lato Light" panose="020F0502020204030203" pitchFamily="34" charset="0"/>
                <a:cs typeface="Lato Light" panose="020F0502020204030203" pitchFamily="34" charset="0"/>
              </a:rPr>
              <a:t>of users reporting an improvement in life satisfaction</a:t>
            </a:r>
          </a:p>
        </p:txBody>
      </p:sp>
      <p:sp>
        <p:nvSpPr>
          <p:cNvPr id="22" name="TextBox 21">
            <a:extLst>
              <a:ext uri="{FF2B5EF4-FFF2-40B4-BE49-F238E27FC236}">
                <a16:creationId xmlns:a16="http://schemas.microsoft.com/office/drawing/2014/main" id="{A9CBCDA5-2E8E-2228-422E-A5AA045AB3E0}"/>
              </a:ext>
            </a:extLst>
          </p:cNvPr>
          <p:cNvSpPr txBox="1"/>
          <p:nvPr/>
        </p:nvSpPr>
        <p:spPr>
          <a:xfrm>
            <a:off x="2296280" y="1081553"/>
            <a:ext cx="2341184" cy="1283660"/>
          </a:xfrm>
          <a:prstGeom prst="rect">
            <a:avLst/>
          </a:prstGeom>
          <a:solidFill>
            <a:srgbClr val="435464"/>
          </a:solidFill>
        </p:spPr>
        <p:txBody>
          <a:bodyPr wrap="square" tIns="0" bIns="0" rtlCol="0" anchor="ctr" anchorCtr="0">
            <a:noAutofit/>
          </a:bodyPr>
          <a:lstStyle/>
          <a:p>
            <a:r>
              <a:rPr lang="en-US" sz="9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44</a:t>
            </a:r>
            <a:r>
              <a:rPr lang="en-US" sz="6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t>
            </a:r>
          </a:p>
        </p:txBody>
      </p:sp>
      <p:sp>
        <p:nvSpPr>
          <p:cNvPr id="26" name="TextBox 25">
            <a:extLst>
              <a:ext uri="{FF2B5EF4-FFF2-40B4-BE49-F238E27FC236}">
                <a16:creationId xmlns:a16="http://schemas.microsoft.com/office/drawing/2014/main" id="{BDE4A4E7-4028-3966-B627-0C1D3B0D0A70}"/>
              </a:ext>
            </a:extLst>
          </p:cNvPr>
          <p:cNvSpPr txBox="1"/>
          <p:nvPr/>
        </p:nvSpPr>
        <p:spPr>
          <a:xfrm>
            <a:off x="9570099" y="2499361"/>
            <a:ext cx="2126436" cy="929639"/>
          </a:xfrm>
          <a:prstGeom prst="rect">
            <a:avLst/>
          </a:prstGeom>
          <a:solidFill>
            <a:srgbClr val="435464"/>
          </a:solidFill>
        </p:spPr>
        <p:txBody>
          <a:bodyPr wrap="square" lIns="0" tIns="0" rIns="0" bIns="0" rtlCol="0" anchor="ctr" anchorCtr="0">
            <a:noAutofit/>
          </a:bodyPr>
          <a:lstStyle/>
          <a:p>
            <a:r>
              <a:rPr lang="en-US" sz="9600">
                <a:solidFill>
                  <a:schemeClr val="bg1"/>
                </a:solidFill>
                <a:latin typeface="Lato Light" panose="020F0502020204030203" pitchFamily="34" charset="0"/>
                <a:ea typeface="Lato Light" panose="020F0502020204030203" pitchFamily="34" charset="0"/>
                <a:cs typeface="Lato Light" panose="020F0502020204030203" pitchFamily="34" charset="0"/>
              </a:rPr>
              <a:t>31</a:t>
            </a:r>
            <a:r>
              <a:rPr lang="en-US" sz="6600">
                <a:solidFill>
                  <a:schemeClr val="bg1"/>
                </a:solidFill>
                <a:latin typeface="Lato Light" panose="020F0502020204030203" pitchFamily="34" charset="0"/>
                <a:ea typeface="Lato Light" panose="020F0502020204030203" pitchFamily="34" charset="0"/>
                <a:cs typeface="Lato Light" panose="020F0502020204030203" pitchFamily="34" charset="0"/>
              </a:rPr>
              <a:t>%</a:t>
            </a:r>
          </a:p>
        </p:txBody>
      </p:sp>
      <p:sp>
        <p:nvSpPr>
          <p:cNvPr id="27" name="TextBox 26">
            <a:extLst>
              <a:ext uri="{FF2B5EF4-FFF2-40B4-BE49-F238E27FC236}">
                <a16:creationId xmlns:a16="http://schemas.microsoft.com/office/drawing/2014/main" id="{311B255B-9303-7B46-9F50-955F106DA543}"/>
              </a:ext>
            </a:extLst>
          </p:cNvPr>
          <p:cNvSpPr txBox="1"/>
          <p:nvPr/>
        </p:nvSpPr>
        <p:spPr>
          <a:xfrm>
            <a:off x="7721476" y="1386804"/>
            <a:ext cx="3974851" cy="876446"/>
          </a:xfrm>
          <a:prstGeom prst="rect">
            <a:avLst/>
          </a:prstGeom>
          <a:noFill/>
        </p:spPr>
        <p:txBody>
          <a:bodyPr wrap="square" lIns="0" numCol="1" spcCol="274320" rtlCol="0">
            <a:noAutofit/>
          </a:bodyPr>
          <a:lstStyle/>
          <a:p>
            <a:pPr>
              <a:lnSpc>
                <a:spcPts val="3080"/>
              </a:lnSpc>
            </a:pPr>
            <a:r>
              <a:rPr lang="en-US" sz="2400">
                <a:solidFill>
                  <a:schemeClr val="bg1"/>
                </a:solidFill>
                <a:latin typeface="Lato Light" panose="020F0502020204030203" pitchFamily="34" charset="0"/>
                <a:ea typeface="Lato Light" panose="020F0502020204030203" pitchFamily="34" charset="0"/>
                <a:cs typeface="Lato Light" panose="020F0502020204030203" pitchFamily="34" charset="0"/>
              </a:rPr>
              <a:t>Preventive care activity increased by </a:t>
            </a:r>
          </a:p>
        </p:txBody>
      </p:sp>
      <p:pic>
        <p:nvPicPr>
          <p:cNvPr id="28" name="Picture 27">
            <a:extLst>
              <a:ext uri="{FF2B5EF4-FFF2-40B4-BE49-F238E27FC236}">
                <a16:creationId xmlns:a16="http://schemas.microsoft.com/office/drawing/2014/main" id="{0055444A-90A1-96EE-B2AE-F0369D45E3FE}"/>
              </a:ext>
            </a:extLst>
          </p:cNvPr>
          <p:cNvPicPr>
            <a:picLocks noChangeAspect="1"/>
          </p:cNvPicPr>
          <p:nvPr/>
        </p:nvPicPr>
        <p:blipFill>
          <a:blip r:embed="rId2"/>
          <a:stretch>
            <a:fillRect/>
          </a:stretch>
        </p:blipFill>
        <p:spPr>
          <a:xfrm>
            <a:off x="8078168" y="2508235"/>
            <a:ext cx="835289" cy="835289"/>
          </a:xfrm>
          <a:prstGeom prst="rect">
            <a:avLst/>
          </a:prstGeom>
        </p:spPr>
      </p:pic>
      <p:pic>
        <p:nvPicPr>
          <p:cNvPr id="29" name="Picture 28">
            <a:extLst>
              <a:ext uri="{FF2B5EF4-FFF2-40B4-BE49-F238E27FC236}">
                <a16:creationId xmlns:a16="http://schemas.microsoft.com/office/drawing/2014/main" id="{BB40C183-FC08-7450-1C22-3445A0BEF43C}"/>
              </a:ext>
            </a:extLst>
          </p:cNvPr>
          <p:cNvPicPr>
            <a:picLocks noChangeAspect="1"/>
          </p:cNvPicPr>
          <p:nvPr/>
        </p:nvPicPr>
        <p:blipFill>
          <a:blip r:embed="rId3"/>
          <a:stretch>
            <a:fillRect/>
          </a:stretch>
        </p:blipFill>
        <p:spPr>
          <a:xfrm>
            <a:off x="5324464" y="1545515"/>
            <a:ext cx="1055687" cy="1055687"/>
          </a:xfrm>
          <a:prstGeom prst="rect">
            <a:avLst/>
          </a:prstGeom>
        </p:spPr>
      </p:pic>
      <p:sp>
        <p:nvSpPr>
          <p:cNvPr id="30" name="TextBox 29">
            <a:extLst>
              <a:ext uri="{FF2B5EF4-FFF2-40B4-BE49-F238E27FC236}">
                <a16:creationId xmlns:a16="http://schemas.microsoft.com/office/drawing/2014/main" id="{8AAAC186-92DB-615A-C01D-ACB18EE2745D}"/>
              </a:ext>
            </a:extLst>
          </p:cNvPr>
          <p:cNvSpPr txBox="1"/>
          <p:nvPr/>
        </p:nvSpPr>
        <p:spPr>
          <a:xfrm>
            <a:off x="2296280" y="4202527"/>
            <a:ext cx="2341184" cy="1283660"/>
          </a:xfrm>
          <a:prstGeom prst="rect">
            <a:avLst/>
          </a:prstGeom>
          <a:solidFill>
            <a:srgbClr val="435464"/>
          </a:solidFill>
        </p:spPr>
        <p:txBody>
          <a:bodyPr wrap="square" tIns="0" bIns="0" rtlCol="0" anchor="ctr" anchorCtr="0">
            <a:noAutofit/>
          </a:bodyPr>
          <a:lstStyle/>
          <a:p>
            <a:r>
              <a:rPr lang="en-US" sz="9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56</a:t>
            </a:r>
            <a:r>
              <a:rPr lang="en-US" sz="6600" dirty="0">
                <a:solidFill>
                  <a:schemeClr val="bg1"/>
                </a:solidFill>
                <a:latin typeface="Lato Light" panose="020F0502020204030203" pitchFamily="34" charset="0"/>
                <a:ea typeface="Lato Light" panose="020F0502020204030203" pitchFamily="34" charset="0"/>
                <a:cs typeface="Lato Light" panose="020F0502020204030203" pitchFamily="34" charset="0"/>
              </a:rPr>
              <a:t>%</a:t>
            </a:r>
          </a:p>
        </p:txBody>
      </p:sp>
      <p:sp>
        <p:nvSpPr>
          <p:cNvPr id="31" name="TextBox 30">
            <a:extLst>
              <a:ext uri="{FF2B5EF4-FFF2-40B4-BE49-F238E27FC236}">
                <a16:creationId xmlns:a16="http://schemas.microsoft.com/office/drawing/2014/main" id="{EA55C95B-1C6C-7077-3CB4-EA59E95E90E4}"/>
              </a:ext>
            </a:extLst>
          </p:cNvPr>
          <p:cNvSpPr txBox="1"/>
          <p:nvPr/>
        </p:nvSpPr>
        <p:spPr>
          <a:xfrm>
            <a:off x="4821530" y="4539252"/>
            <a:ext cx="6874798" cy="892617"/>
          </a:xfrm>
          <a:prstGeom prst="rect">
            <a:avLst/>
          </a:prstGeom>
          <a:noFill/>
        </p:spPr>
        <p:txBody>
          <a:bodyPr wrap="square" lIns="0" tIns="45720" rIns="91440" bIns="45720" numCol="1" spcCol="274320" rtlCol="0" anchor="t">
            <a:noAutofit/>
          </a:bodyPr>
          <a:lstStyle/>
          <a:p>
            <a:pPr>
              <a:lnSpc>
                <a:spcPct val="105000"/>
              </a:lnSpc>
              <a:spcAft>
                <a:spcPts val="800"/>
              </a:spcAft>
            </a:pPr>
            <a:r>
              <a:rPr lang="en-US">
                <a:solidFill>
                  <a:schemeClr val="bg1"/>
                </a:solidFill>
                <a:effectLst/>
                <a:latin typeface="Lato Light"/>
                <a:ea typeface="Lato Light"/>
                <a:cs typeface="Lato Light"/>
              </a:rPr>
              <a:t>of users have</a:t>
            </a:r>
            <a:r>
              <a:rPr lang="en-US">
                <a:solidFill>
                  <a:schemeClr val="bg1"/>
                </a:solidFill>
                <a:latin typeface="Lato Light"/>
                <a:ea typeface="Lato Light"/>
                <a:cs typeface="Lato Light"/>
              </a:rPr>
              <a:t> both </a:t>
            </a:r>
            <a:r>
              <a:rPr lang="en-US">
                <a:solidFill>
                  <a:schemeClr val="bg1"/>
                </a:solidFill>
                <a:effectLst/>
                <a:latin typeface="Lato Light"/>
                <a:ea typeface="Lato Light"/>
                <a:cs typeface="Lato Light"/>
              </a:rPr>
              <a:t>engaged </a:t>
            </a:r>
            <a:r>
              <a:rPr lang="en-US">
                <a:solidFill>
                  <a:schemeClr val="bg1"/>
                </a:solidFill>
                <a:latin typeface="Lato Light"/>
                <a:ea typeface="Lato Light"/>
                <a:cs typeface="Lato Light"/>
              </a:rPr>
              <a:t>with our content and adopted behaviors that have </a:t>
            </a:r>
            <a:r>
              <a:rPr lang="en-US">
                <a:solidFill>
                  <a:schemeClr val="bg1"/>
                </a:solidFill>
                <a:effectLst/>
                <a:latin typeface="Lato Light"/>
                <a:ea typeface="Lato Light"/>
                <a:cs typeface="Lato Light"/>
              </a:rPr>
              <a:t>reduced their risk of developing chronic health conditions.</a:t>
            </a:r>
            <a:r>
              <a:rPr lang="en-US">
                <a:solidFill>
                  <a:schemeClr val="bg1"/>
                </a:solidFill>
                <a:latin typeface="Lato Light"/>
                <a:ea typeface="Lato Light"/>
                <a:cs typeface="Lato Light"/>
              </a:rPr>
              <a:t> </a:t>
            </a:r>
            <a:endParaRPr lang="en-US">
              <a:solidFill>
                <a:schemeClr val="bg1"/>
              </a:solidFill>
              <a:effectLst/>
              <a:latin typeface="Lato Light" panose="020F0502020204030203" pitchFamily="34" charset="0"/>
              <a:ea typeface="Lato Light" panose="020F0502020204030203" pitchFamily="34" charset="0"/>
              <a:cs typeface="Lato Light" panose="020F0502020204030203" pitchFamily="34" charset="0"/>
            </a:endParaRPr>
          </a:p>
        </p:txBody>
      </p:sp>
      <p:sp>
        <p:nvSpPr>
          <p:cNvPr id="32" name="Rectangle 31">
            <a:extLst>
              <a:ext uri="{FF2B5EF4-FFF2-40B4-BE49-F238E27FC236}">
                <a16:creationId xmlns:a16="http://schemas.microsoft.com/office/drawing/2014/main" id="{FF9B5603-59F7-097F-A229-573399D3DDFF}"/>
              </a:ext>
            </a:extLst>
          </p:cNvPr>
          <p:cNvSpPr/>
          <p:nvPr/>
        </p:nvSpPr>
        <p:spPr>
          <a:xfrm rot="5400000">
            <a:off x="6897962" y="-4226521"/>
            <a:ext cx="313483" cy="9948025"/>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45AB-0FE5-BAAF-7132-81DA6EDFD93D}"/>
              </a:ext>
            </a:extLst>
          </p:cNvPr>
          <p:cNvSpPr txBox="1"/>
          <p:nvPr/>
        </p:nvSpPr>
        <p:spPr>
          <a:xfrm>
            <a:off x="2080690" y="595652"/>
            <a:ext cx="9948024" cy="307777"/>
          </a:xfrm>
          <a:prstGeom prst="rect">
            <a:avLst/>
          </a:prstGeom>
          <a:noFill/>
        </p:spPr>
        <p:txBody>
          <a:bodyPr wrap="square" lIns="91440" tIns="45720" rIns="91440" bIns="45720" rtlCol="0" anchor="t">
            <a:spAutoFit/>
          </a:bodyPr>
          <a:lstStyle/>
          <a:p>
            <a:pPr algn="ctr"/>
            <a:r>
              <a:rPr lang="en-US" sz="1400" dirty="0">
                <a:solidFill>
                  <a:schemeClr val="bg1"/>
                </a:solidFill>
                <a:latin typeface="Lato Medium"/>
                <a:ea typeface="Lato Medium"/>
                <a:cs typeface="Lato Medium"/>
              </a:rPr>
              <a:t>YEAR OVER YEAR, NEW OCEAN HELPS IMPROVE THE HEALTH OF ITS USERS—AND ITS CLIENTS </a:t>
            </a:r>
            <a:endParaRPr lang="en-US" sz="14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989710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FF9A7C-C224-5CC1-2A0F-0EB1C263BFF4}"/>
              </a:ext>
            </a:extLst>
          </p:cNvPr>
          <p:cNvSpPr/>
          <p:nvPr/>
        </p:nvSpPr>
        <p:spPr>
          <a:xfrm>
            <a:off x="146930" y="2437282"/>
            <a:ext cx="5517488" cy="1279749"/>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436505" y="381325"/>
            <a:ext cx="6812488" cy="923330"/>
          </a:xfrm>
          <a:prstGeom prst="rect">
            <a:avLst/>
          </a:prstGeom>
          <a:noFill/>
        </p:spPr>
        <p:txBody>
          <a:bodyPr wrap="square" lIns="91440" tIns="45720" rIns="91440" bIns="45720" rtlCol="0" anchor="t">
            <a:spAutoFit/>
          </a:bodyPr>
          <a:lstStyle/>
          <a:p>
            <a:r>
              <a:rPr lang="en-US" sz="5400" spc="1000">
                <a:latin typeface="Lato Light"/>
                <a:ea typeface="Lato Light"/>
                <a:cs typeface="Lato Light"/>
              </a:rPr>
              <a:t>OUR SOLUTION</a:t>
            </a:r>
            <a:endParaRPr lang="en-US" sz="5400" spc="100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7F791EF6-C20D-B03D-4152-CF9A5C2F3988}"/>
              </a:ext>
            </a:extLst>
          </p:cNvPr>
          <p:cNvSpPr txBox="1"/>
          <p:nvPr/>
        </p:nvSpPr>
        <p:spPr>
          <a:xfrm>
            <a:off x="467533" y="1326943"/>
            <a:ext cx="5061347" cy="911853"/>
          </a:xfrm>
          <a:prstGeom prst="rect">
            <a:avLst/>
          </a:prstGeom>
          <a:noFill/>
        </p:spPr>
        <p:txBody>
          <a:bodyPr wrap="square" rtlCol="0">
            <a:spAutoFit/>
          </a:bodyPr>
          <a:lstStyle/>
          <a:p>
            <a:pPr>
              <a:lnSpc>
                <a:spcPts val="2220"/>
              </a:lnSpc>
            </a:pPr>
            <a:r>
              <a:rPr lang="en-US" sz="1600" spc="600">
                <a:solidFill>
                  <a:srgbClr val="435464"/>
                </a:solidFill>
                <a:latin typeface="Lato Medium" panose="020F0502020204030203" pitchFamily="34" charset="0"/>
                <a:ea typeface="Lato Medium" panose="020F0502020204030203" pitchFamily="34" charset="0"/>
                <a:cs typeface="Lato Medium" panose="020F0502020204030203" pitchFamily="34" charset="0"/>
              </a:rPr>
              <a:t>SENSIBLY DESIGNED FOR EASY INTEGRATION AND FAST IMPLEMENTATION</a:t>
            </a:r>
          </a:p>
        </p:txBody>
      </p:sp>
      <p:sp>
        <p:nvSpPr>
          <p:cNvPr id="8" name="TextBox 7">
            <a:extLst>
              <a:ext uri="{FF2B5EF4-FFF2-40B4-BE49-F238E27FC236}">
                <a16:creationId xmlns:a16="http://schemas.microsoft.com/office/drawing/2014/main" id="{D5358A05-40F9-DCC7-B520-D267B1AC924F}"/>
              </a:ext>
            </a:extLst>
          </p:cNvPr>
          <p:cNvSpPr txBox="1"/>
          <p:nvPr/>
        </p:nvSpPr>
        <p:spPr>
          <a:xfrm>
            <a:off x="68348" y="2646486"/>
            <a:ext cx="5091481" cy="922555"/>
          </a:xfrm>
          <a:prstGeom prst="rect">
            <a:avLst/>
          </a:prstGeom>
          <a:noFill/>
        </p:spPr>
        <p:txBody>
          <a:bodyPr wrap="square" lIns="0" tIns="0" rIns="0" bIns="0" numCol="1" spcCol="274320" rtlCol="0" anchor="t" anchorCtr="0">
            <a:noAutofit/>
          </a:bodyPr>
          <a:lstStyle/>
          <a:p>
            <a:pPr marL="457200" marR="0">
              <a:lnSpc>
                <a:spcPct val="105000"/>
              </a:lnSpc>
              <a:spcBef>
                <a:spcPts val="0"/>
              </a:spcBef>
              <a:spcAft>
                <a:spcPts val="800"/>
              </a:spcAft>
            </a:pPr>
            <a:r>
              <a:rPr lang="en-US" sz="1600">
                <a:solidFill>
                  <a:schemeClr val="bg1"/>
                </a:solidFill>
                <a:latin typeface="Lato Light" panose="020F0502020204030203" pitchFamily="34" charset="0"/>
                <a:ea typeface="Lato Light" panose="020F0502020204030203" pitchFamily="34" charset="0"/>
                <a:cs typeface="Lato Light" panose="020F0502020204030203" pitchFamily="34" charset="0"/>
              </a:rPr>
              <a:t>Our platform is designed to work for you, with you, to achieve your health goals, from wherever you’re starting to wherever you’re going.</a:t>
            </a:r>
          </a:p>
        </p:txBody>
      </p:sp>
      <p:sp>
        <p:nvSpPr>
          <p:cNvPr id="9" name="Rectangle 8">
            <a:extLst>
              <a:ext uri="{FF2B5EF4-FFF2-40B4-BE49-F238E27FC236}">
                <a16:creationId xmlns:a16="http://schemas.microsoft.com/office/drawing/2014/main" id="{95A97FBC-FC8F-9678-9723-276FC8CD3A60}"/>
              </a:ext>
            </a:extLst>
          </p:cNvPr>
          <p:cNvSpPr/>
          <p:nvPr/>
        </p:nvSpPr>
        <p:spPr>
          <a:xfrm>
            <a:off x="11685527"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F6D477C-542E-9AE1-5E71-9A4D1525D58A}"/>
              </a:ext>
            </a:extLst>
          </p:cNvPr>
          <p:cNvSpPr/>
          <p:nvPr/>
        </p:nvSpPr>
        <p:spPr>
          <a:xfrm>
            <a:off x="354345" y="3899876"/>
            <a:ext cx="5598965" cy="1834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ct val="105000"/>
              </a:lnSpc>
              <a:spcAft>
                <a:spcPts val="800"/>
              </a:spcAft>
            </a:pPr>
            <a:r>
              <a:rPr lang="en-US" sz="1600">
                <a:solidFill>
                  <a:srgbClr val="435464"/>
                </a:solidFill>
                <a:effectLst/>
                <a:latin typeface="Lato Medium" panose="020F0502020204030203" pitchFamily="34" charset="0"/>
                <a:ea typeface="Lato Medium" panose="020F0502020204030203" pitchFamily="34" charset="0"/>
                <a:cs typeface="Lato Medium" panose="020F0502020204030203" pitchFamily="34" charset="0"/>
              </a:rPr>
              <a:t>Maintain Complete Control with The Bridge</a:t>
            </a:r>
          </a:p>
          <a:p>
            <a:pPr>
              <a:lnSpc>
                <a:spcPct val="105000"/>
              </a:lnSpc>
              <a:spcAft>
                <a:spcPts val="800"/>
              </a:spcAft>
            </a:pPr>
            <a:r>
              <a:rPr lang="en-US" sz="1600">
                <a:solidFill>
                  <a:srgbClr val="435464"/>
                </a:solidFill>
                <a:effectLst/>
                <a:latin typeface="Lato Light" panose="020F0502020204030203" pitchFamily="34" charset="0"/>
                <a:ea typeface="Lato Light" panose="020F0502020204030203" pitchFamily="34" charset="0"/>
                <a:cs typeface="Lato Light" panose="020F0502020204030203" pitchFamily="34" charset="0"/>
              </a:rPr>
              <a:t>The Bridge is what we call our flexible, open API (Application Programming Interface) platform, which combines enhanced mobile technology, behavioral economics, and third-party integration. </a:t>
            </a:r>
          </a:p>
        </p:txBody>
      </p:sp>
      <p:grpSp>
        <p:nvGrpSpPr>
          <p:cNvPr id="5" name="Group 4">
            <a:extLst>
              <a:ext uri="{FF2B5EF4-FFF2-40B4-BE49-F238E27FC236}">
                <a16:creationId xmlns:a16="http://schemas.microsoft.com/office/drawing/2014/main" id="{F7B9B705-C4AF-A08F-6AB8-CBC3D574A737}"/>
              </a:ext>
            </a:extLst>
          </p:cNvPr>
          <p:cNvGrpSpPr/>
          <p:nvPr/>
        </p:nvGrpSpPr>
        <p:grpSpPr>
          <a:xfrm>
            <a:off x="5715962" y="663370"/>
            <a:ext cx="4154197" cy="5959913"/>
            <a:chOff x="6061366" y="663370"/>
            <a:chExt cx="4154197" cy="5959913"/>
          </a:xfrm>
        </p:grpSpPr>
        <p:sp>
          <p:nvSpPr>
            <p:cNvPr id="3" name="Rounded Rectangle 2">
              <a:extLst>
                <a:ext uri="{FF2B5EF4-FFF2-40B4-BE49-F238E27FC236}">
                  <a16:creationId xmlns:a16="http://schemas.microsoft.com/office/drawing/2014/main" id="{CF54C3D8-AD03-9799-4F7E-DD73FE01700E}"/>
                </a:ext>
              </a:extLst>
            </p:cNvPr>
            <p:cNvSpPr/>
            <p:nvPr/>
          </p:nvSpPr>
          <p:spPr>
            <a:xfrm>
              <a:off x="6329363" y="6184289"/>
              <a:ext cx="3886200" cy="302235"/>
            </a:xfrm>
            <a:custGeom>
              <a:avLst/>
              <a:gdLst>
                <a:gd name="connsiteX0" fmla="*/ 0 w 3886200"/>
                <a:gd name="connsiteY0" fmla="*/ 26194 h 157162"/>
                <a:gd name="connsiteX1" fmla="*/ 26194 w 3886200"/>
                <a:gd name="connsiteY1" fmla="*/ 0 h 157162"/>
                <a:gd name="connsiteX2" fmla="*/ 3860006 w 3886200"/>
                <a:gd name="connsiteY2" fmla="*/ 0 h 157162"/>
                <a:gd name="connsiteX3" fmla="*/ 3886200 w 3886200"/>
                <a:gd name="connsiteY3" fmla="*/ 26194 h 157162"/>
                <a:gd name="connsiteX4" fmla="*/ 3886200 w 3886200"/>
                <a:gd name="connsiteY4" fmla="*/ 130968 h 157162"/>
                <a:gd name="connsiteX5" fmla="*/ 3860006 w 3886200"/>
                <a:gd name="connsiteY5" fmla="*/ 157162 h 157162"/>
                <a:gd name="connsiteX6" fmla="*/ 26194 w 3886200"/>
                <a:gd name="connsiteY6" fmla="*/ 157162 h 157162"/>
                <a:gd name="connsiteX7" fmla="*/ 0 w 3886200"/>
                <a:gd name="connsiteY7" fmla="*/ 130968 h 157162"/>
                <a:gd name="connsiteX8" fmla="*/ 0 w 3886200"/>
                <a:gd name="connsiteY8" fmla="*/ 26194 h 157162"/>
                <a:gd name="connsiteX0" fmla="*/ 0 w 3886200"/>
                <a:gd name="connsiteY0" fmla="*/ 171267 h 302235"/>
                <a:gd name="connsiteX1" fmla="*/ 26194 w 3886200"/>
                <a:gd name="connsiteY1" fmla="*/ 145073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0 w 3886200"/>
                <a:gd name="connsiteY8" fmla="*/ 171267 h 302235"/>
                <a:gd name="connsiteX0" fmla="*/ 0 w 3886200"/>
                <a:gd name="connsiteY0" fmla="*/ 171267 h 302235"/>
                <a:gd name="connsiteX1" fmla="*/ 26194 w 3886200"/>
                <a:gd name="connsiteY1" fmla="*/ 145073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0 w 3886200"/>
                <a:gd name="connsiteY8" fmla="*/ 171267 h 302235"/>
                <a:gd name="connsiteX0" fmla="*/ 0 w 3886200"/>
                <a:gd name="connsiteY0" fmla="*/ 171267 h 302235"/>
                <a:gd name="connsiteX1" fmla="*/ 30591 w 3886200"/>
                <a:gd name="connsiteY1" fmla="*/ 202223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0 w 3886200"/>
                <a:gd name="connsiteY8" fmla="*/ 171267 h 302235"/>
                <a:gd name="connsiteX0" fmla="*/ 4396 w 3886200"/>
                <a:gd name="connsiteY0" fmla="*/ 232813 h 302235"/>
                <a:gd name="connsiteX1" fmla="*/ 30591 w 3886200"/>
                <a:gd name="connsiteY1" fmla="*/ 202223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4396 w 3886200"/>
                <a:gd name="connsiteY8" fmla="*/ 232813 h 302235"/>
                <a:gd name="connsiteX0" fmla="*/ 4396 w 3886200"/>
                <a:gd name="connsiteY0" fmla="*/ 232813 h 302235"/>
                <a:gd name="connsiteX1" fmla="*/ 26195 w 3886200"/>
                <a:gd name="connsiteY1" fmla="*/ 241788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4396 w 3886200"/>
                <a:gd name="connsiteY8" fmla="*/ 232813 h 302235"/>
                <a:gd name="connsiteX0" fmla="*/ 4396 w 3886200"/>
                <a:gd name="connsiteY0" fmla="*/ 232813 h 302235"/>
                <a:gd name="connsiteX1" fmla="*/ 26195 w 3886200"/>
                <a:gd name="connsiteY1" fmla="*/ 241788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4396 w 3886200"/>
                <a:gd name="connsiteY8" fmla="*/ 232813 h 302235"/>
                <a:gd name="connsiteX0" fmla="*/ 4396 w 3886200"/>
                <a:gd name="connsiteY0" fmla="*/ 232813 h 302235"/>
                <a:gd name="connsiteX1" fmla="*/ 26195 w 3886200"/>
                <a:gd name="connsiteY1" fmla="*/ 241788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4396 w 3886200"/>
                <a:gd name="connsiteY8" fmla="*/ 232813 h 302235"/>
                <a:gd name="connsiteX0" fmla="*/ 4396 w 3886200"/>
                <a:gd name="connsiteY0" fmla="*/ 232813 h 302235"/>
                <a:gd name="connsiteX1" fmla="*/ 26195 w 3886200"/>
                <a:gd name="connsiteY1" fmla="*/ 241788 h 302235"/>
                <a:gd name="connsiteX2" fmla="*/ 2800533 w 3886200"/>
                <a:gd name="connsiteY2" fmla="*/ 0 h 302235"/>
                <a:gd name="connsiteX3" fmla="*/ 3886200 w 3886200"/>
                <a:gd name="connsiteY3" fmla="*/ 171267 h 302235"/>
                <a:gd name="connsiteX4" fmla="*/ 3886200 w 3886200"/>
                <a:gd name="connsiteY4" fmla="*/ 276041 h 302235"/>
                <a:gd name="connsiteX5" fmla="*/ 3860006 w 3886200"/>
                <a:gd name="connsiteY5" fmla="*/ 302235 h 302235"/>
                <a:gd name="connsiteX6" fmla="*/ 26194 w 3886200"/>
                <a:gd name="connsiteY6" fmla="*/ 302235 h 302235"/>
                <a:gd name="connsiteX7" fmla="*/ 0 w 3886200"/>
                <a:gd name="connsiteY7" fmla="*/ 276041 h 302235"/>
                <a:gd name="connsiteX8" fmla="*/ 4396 w 3886200"/>
                <a:gd name="connsiteY8" fmla="*/ 232813 h 30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2235">
                  <a:moveTo>
                    <a:pt x="4396" y="232813"/>
                  </a:moveTo>
                  <a:cubicBezTo>
                    <a:pt x="4396" y="218346"/>
                    <a:pt x="11728" y="241788"/>
                    <a:pt x="26195" y="241788"/>
                  </a:cubicBezTo>
                  <a:cubicBezTo>
                    <a:pt x="1273359" y="145072"/>
                    <a:pt x="1685254" y="79130"/>
                    <a:pt x="2800533" y="0"/>
                  </a:cubicBezTo>
                  <a:cubicBezTo>
                    <a:pt x="2815000" y="0"/>
                    <a:pt x="3886200" y="156800"/>
                    <a:pt x="3886200" y="171267"/>
                  </a:cubicBezTo>
                  <a:lnTo>
                    <a:pt x="3886200" y="276041"/>
                  </a:lnTo>
                  <a:cubicBezTo>
                    <a:pt x="3886200" y="290508"/>
                    <a:pt x="3874473" y="302235"/>
                    <a:pt x="3860006" y="302235"/>
                  </a:cubicBezTo>
                  <a:lnTo>
                    <a:pt x="26194" y="302235"/>
                  </a:lnTo>
                  <a:cubicBezTo>
                    <a:pt x="11727" y="302235"/>
                    <a:pt x="0" y="290508"/>
                    <a:pt x="0" y="276041"/>
                  </a:cubicBezTo>
                  <a:lnTo>
                    <a:pt x="4396" y="232813"/>
                  </a:lnTo>
                  <a:close/>
                </a:path>
              </a:pathLst>
            </a:custGeom>
            <a:gradFill flip="none" rotWithShape="1">
              <a:gsLst>
                <a:gs pos="12000">
                  <a:schemeClr val="tx1">
                    <a:lumMod val="91000"/>
                  </a:schemeClr>
                </a:gs>
                <a:gs pos="77000">
                  <a:schemeClr val="bg1">
                    <a:alpha val="0"/>
                  </a:schemeClr>
                </a:gs>
              </a:gsLst>
              <a:lin ang="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A2E6137-F5D2-1697-8B60-808CF245C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366" y="663370"/>
              <a:ext cx="3203453" cy="5959913"/>
            </a:xfrm>
            <a:prstGeom prst="rect">
              <a:avLst/>
            </a:prstGeom>
            <a:effectLst/>
          </p:spPr>
        </p:pic>
      </p:grpSp>
      <p:sp>
        <p:nvSpPr>
          <p:cNvPr id="22" name="Rectangle 21">
            <a:extLst>
              <a:ext uri="{FF2B5EF4-FFF2-40B4-BE49-F238E27FC236}">
                <a16:creationId xmlns:a16="http://schemas.microsoft.com/office/drawing/2014/main" id="{C50CF781-FD70-73BB-204F-A40E20075574}"/>
              </a:ext>
            </a:extLst>
          </p:cNvPr>
          <p:cNvSpPr/>
          <p:nvPr/>
        </p:nvSpPr>
        <p:spPr>
          <a:xfrm>
            <a:off x="9355479" y="480561"/>
            <a:ext cx="1847795" cy="683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gn="ctr">
              <a:lnSpc>
                <a:spcPct val="105000"/>
              </a:lnSpc>
              <a:spcAft>
                <a:spcPts val="800"/>
              </a:spcAft>
            </a:pPr>
            <a:r>
              <a:rPr lang="en-US" sz="1600" b="1">
                <a:solidFill>
                  <a:srgbClr val="435464"/>
                </a:solidFill>
                <a:latin typeface="Lato Heavy" panose="020F0502020204030203" pitchFamily="34" charset="0"/>
                <a:ea typeface="Lato Heavy" panose="020F0502020204030203" pitchFamily="34" charset="0"/>
                <a:cs typeface="Lato Heavy" panose="020F0502020204030203" pitchFamily="34" charset="0"/>
              </a:rPr>
              <a:t>Choose How You Implement</a:t>
            </a:r>
          </a:p>
        </p:txBody>
      </p:sp>
      <p:sp>
        <p:nvSpPr>
          <p:cNvPr id="23" name="Rectangle 22">
            <a:extLst>
              <a:ext uri="{FF2B5EF4-FFF2-40B4-BE49-F238E27FC236}">
                <a16:creationId xmlns:a16="http://schemas.microsoft.com/office/drawing/2014/main" id="{DB732DD3-3647-2C98-E680-786BDC3367DD}"/>
              </a:ext>
            </a:extLst>
          </p:cNvPr>
          <p:cNvSpPr/>
          <p:nvPr/>
        </p:nvSpPr>
        <p:spPr>
          <a:xfrm>
            <a:off x="8969161" y="1175760"/>
            <a:ext cx="2918240" cy="936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ct val="105000"/>
              </a:lnSpc>
              <a:spcAft>
                <a:spcPts val="800"/>
              </a:spcAft>
            </a:pPr>
            <a:r>
              <a:rPr lang="en-US" sz="1600">
                <a:solidFill>
                  <a:srgbClr val="435464"/>
                </a:solidFill>
                <a:effectLst/>
                <a:latin typeface="Lato Light" panose="020F0502020204030203" pitchFamily="34" charset="0"/>
                <a:ea typeface="Lato Light" panose="020F0502020204030203" pitchFamily="34" charset="0"/>
                <a:cs typeface="Lato Light" panose="020F0502020204030203" pitchFamily="34" charset="0"/>
              </a:rPr>
              <a:t>Use your existing mobile presence or web platforms</a:t>
            </a:r>
          </a:p>
        </p:txBody>
      </p:sp>
      <p:sp>
        <p:nvSpPr>
          <p:cNvPr id="24" name="Rectangle 23">
            <a:extLst>
              <a:ext uri="{FF2B5EF4-FFF2-40B4-BE49-F238E27FC236}">
                <a16:creationId xmlns:a16="http://schemas.microsoft.com/office/drawing/2014/main" id="{8C535795-B19D-BEA7-5536-B979368FC4A9}"/>
              </a:ext>
            </a:extLst>
          </p:cNvPr>
          <p:cNvSpPr/>
          <p:nvPr/>
        </p:nvSpPr>
        <p:spPr>
          <a:xfrm>
            <a:off x="8967237" y="2024680"/>
            <a:ext cx="2718290" cy="140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ct val="105000"/>
              </a:lnSpc>
              <a:spcAft>
                <a:spcPts val="800"/>
              </a:spcAft>
            </a:pPr>
            <a:r>
              <a:rPr lang="en-US" sz="1600">
                <a:solidFill>
                  <a:srgbClr val="435464"/>
                </a:solidFill>
                <a:latin typeface="Lato Light"/>
                <a:ea typeface="Lato Light"/>
                <a:cs typeface="Lato Light"/>
              </a:rPr>
              <a:t>With our all-in-one app</a:t>
            </a:r>
            <a:r>
              <a:rPr lang="en-US" sz="1600">
                <a:solidFill>
                  <a:srgbClr val="435464"/>
                </a:solidFill>
                <a:effectLst/>
                <a:latin typeface="Lato Light"/>
                <a:ea typeface="Lato Light"/>
                <a:cs typeface="Lato Light"/>
              </a:rPr>
              <a:t>, </a:t>
            </a:r>
            <a:r>
              <a:rPr lang="en-US" sz="1600" b="1">
                <a:solidFill>
                  <a:srgbClr val="435464"/>
                </a:solidFill>
                <a:effectLst/>
                <a:latin typeface="Lato Heavy" panose="020F0502020204030203" pitchFamily="34" charset="0"/>
                <a:ea typeface="Lato Heavy" panose="020F0502020204030203" pitchFamily="34" charset="0"/>
                <a:cs typeface="Lato Heavy" panose="020F0502020204030203" pitchFamily="34" charset="0"/>
              </a:rPr>
              <a:t>The Voyage</a:t>
            </a:r>
            <a:r>
              <a:rPr lang="en-US" sz="1600" b="1">
                <a:solidFill>
                  <a:srgbClr val="435464"/>
                </a:solidFill>
                <a:latin typeface="Lato Heavy" panose="020F0502020204030203" pitchFamily="34" charset="0"/>
                <a:ea typeface="Lato Heavy" panose="020F0502020204030203" pitchFamily="34" charset="0"/>
                <a:cs typeface="Lato Heavy" panose="020F0502020204030203" pitchFamily="34" charset="0"/>
              </a:rPr>
              <a:t>,</a:t>
            </a:r>
            <a:r>
              <a:rPr lang="en-US" sz="1600">
                <a:solidFill>
                  <a:srgbClr val="435464"/>
                </a:solidFill>
                <a:latin typeface="Lato Light"/>
                <a:ea typeface="Lato Light"/>
                <a:cs typeface="Lato Light"/>
              </a:rPr>
              <a:t> you can</a:t>
            </a:r>
            <a:r>
              <a:rPr lang="en-US" sz="1600">
                <a:solidFill>
                  <a:srgbClr val="435464"/>
                </a:solidFill>
                <a:effectLst/>
                <a:latin typeface="Lato Light"/>
                <a:ea typeface="Lato Light"/>
                <a:cs typeface="Lato Light"/>
              </a:rPr>
              <a:t> have your employees engaging in minutes</a:t>
            </a:r>
          </a:p>
        </p:txBody>
      </p:sp>
      <p:sp>
        <p:nvSpPr>
          <p:cNvPr id="25" name="Rectangle 24">
            <a:extLst>
              <a:ext uri="{FF2B5EF4-FFF2-40B4-BE49-F238E27FC236}">
                <a16:creationId xmlns:a16="http://schemas.microsoft.com/office/drawing/2014/main" id="{C6EB1173-62AF-73BC-F363-C4894A3A29F4}"/>
              </a:ext>
            </a:extLst>
          </p:cNvPr>
          <p:cNvSpPr/>
          <p:nvPr/>
        </p:nvSpPr>
        <p:spPr>
          <a:xfrm>
            <a:off x="8919415" y="3358637"/>
            <a:ext cx="2918240" cy="936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ct val="105000"/>
              </a:lnSpc>
              <a:spcAft>
                <a:spcPts val="800"/>
              </a:spcAft>
            </a:pPr>
            <a:r>
              <a:rPr lang="en-US" sz="1600">
                <a:solidFill>
                  <a:srgbClr val="435464"/>
                </a:solidFill>
                <a:effectLst/>
                <a:latin typeface="Lato Light" panose="020F0502020204030203" pitchFamily="34" charset="0"/>
                <a:ea typeface="Lato Light" panose="020F0502020204030203" pitchFamily="34" charset="0"/>
                <a:cs typeface="Lato Light" panose="020F0502020204030203" pitchFamily="34" charset="0"/>
              </a:rPr>
              <a:t>Implement our APIs to maintain control of all aspects of your technology</a:t>
            </a:r>
          </a:p>
        </p:txBody>
      </p:sp>
      <p:cxnSp>
        <p:nvCxnSpPr>
          <p:cNvPr id="11" name="Straight Connector 10">
            <a:extLst>
              <a:ext uri="{FF2B5EF4-FFF2-40B4-BE49-F238E27FC236}">
                <a16:creationId xmlns:a16="http://schemas.microsoft.com/office/drawing/2014/main" id="{EA1EC888-5AD4-597E-D6BB-CBCBB36F0C2A}"/>
              </a:ext>
            </a:extLst>
          </p:cNvPr>
          <p:cNvCxnSpPr>
            <a:cxnSpLocks/>
            <a:stCxn id="24" idx="1"/>
          </p:cNvCxnSpPr>
          <p:nvPr/>
        </p:nvCxnSpPr>
        <p:spPr>
          <a:xfrm flipH="1">
            <a:off x="7994073" y="2726840"/>
            <a:ext cx="973164" cy="0"/>
          </a:xfrm>
          <a:prstGeom prst="line">
            <a:avLst/>
          </a:prstGeom>
          <a:ln w="12700">
            <a:solidFill>
              <a:srgbClr val="435464"/>
            </a:solidFill>
            <a:tailEnd type="oval"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9F6EE2E-4169-C875-329B-4FD5F8133F3E}"/>
              </a:ext>
            </a:extLst>
          </p:cNvPr>
          <p:cNvSpPr/>
          <p:nvPr/>
        </p:nvSpPr>
        <p:spPr>
          <a:xfrm>
            <a:off x="8912504" y="4458809"/>
            <a:ext cx="2617001" cy="1834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a:lnSpc>
                <a:spcPct val="105000"/>
              </a:lnSpc>
              <a:spcAft>
                <a:spcPts val="800"/>
              </a:spcAft>
            </a:pPr>
            <a:r>
              <a:rPr lang="en-US" sz="1600">
                <a:solidFill>
                  <a:srgbClr val="435464"/>
                </a:solidFill>
                <a:latin typeface="Lato Light"/>
                <a:ea typeface="Lato Light"/>
                <a:cs typeface="Lato Light"/>
              </a:rPr>
              <a:t>Roll out the entire suite of functionality or pick and choose based on the specific needs of your organization</a:t>
            </a:r>
            <a:endParaRPr lang="en-US" sz="1600">
              <a:solidFill>
                <a:srgbClr val="435464"/>
              </a:solidFill>
              <a:effectLst/>
              <a:latin typeface="Lato Light"/>
              <a:ea typeface="Lato Light"/>
              <a:cs typeface="Lato Light"/>
            </a:endParaRPr>
          </a:p>
        </p:txBody>
      </p:sp>
    </p:spTree>
    <p:extLst>
      <p:ext uri="{BB962C8B-B14F-4D97-AF65-F5344CB8AC3E}">
        <p14:creationId xmlns:p14="http://schemas.microsoft.com/office/powerpoint/2010/main" val="344604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BACA1A-E3FE-1D90-1DF1-C5D54B5D92EA}"/>
              </a:ext>
            </a:extLst>
          </p:cNvPr>
          <p:cNvSpPr/>
          <p:nvPr/>
        </p:nvSpPr>
        <p:spPr>
          <a:xfrm>
            <a:off x="157163" y="2332843"/>
            <a:ext cx="5699351" cy="955015"/>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359654" y="413373"/>
            <a:ext cx="11325873" cy="861774"/>
          </a:xfrm>
          <a:prstGeom prst="rect">
            <a:avLst/>
          </a:prstGeom>
          <a:noFill/>
        </p:spPr>
        <p:txBody>
          <a:bodyPr wrap="square" lIns="91440" tIns="45720" rIns="91440" bIns="45720" rtlCol="0" anchor="t">
            <a:spAutoFit/>
          </a:bodyPr>
          <a:lstStyle/>
          <a:p>
            <a:r>
              <a:rPr lang="en-US" sz="5000" spc="1000">
                <a:latin typeface="Lato Light"/>
                <a:ea typeface="Lato Light"/>
                <a:cs typeface="Lato Light"/>
              </a:rPr>
              <a:t>A FULL SUITE OF SUPPORT</a:t>
            </a:r>
            <a:endParaRPr lang="en-US" sz="5000" spc="100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7F791EF6-C20D-B03D-4152-CF9A5C2F3988}"/>
              </a:ext>
            </a:extLst>
          </p:cNvPr>
          <p:cNvSpPr txBox="1"/>
          <p:nvPr/>
        </p:nvSpPr>
        <p:spPr>
          <a:xfrm>
            <a:off x="405889" y="1280259"/>
            <a:ext cx="9447028" cy="629724"/>
          </a:xfrm>
          <a:prstGeom prst="rect">
            <a:avLst/>
          </a:prstGeom>
          <a:noFill/>
        </p:spPr>
        <p:txBody>
          <a:bodyPr wrap="square" rtlCol="0">
            <a:spAutoFit/>
          </a:bodyPr>
          <a:lstStyle/>
          <a:p>
            <a:pPr>
              <a:lnSpc>
                <a:spcPts val="2220"/>
              </a:lnSpc>
            </a:pPr>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HERE FOR YOU AT ALL STAGES OF ONE INTEGRATED HEALTH JOURNEY </a:t>
            </a:r>
          </a:p>
        </p:txBody>
      </p:sp>
      <p:sp>
        <p:nvSpPr>
          <p:cNvPr id="8" name="TextBox 7">
            <a:extLst>
              <a:ext uri="{FF2B5EF4-FFF2-40B4-BE49-F238E27FC236}">
                <a16:creationId xmlns:a16="http://schemas.microsoft.com/office/drawing/2014/main" id="{D5358A05-40F9-DCC7-B520-D267B1AC924F}"/>
              </a:ext>
            </a:extLst>
          </p:cNvPr>
          <p:cNvSpPr txBox="1"/>
          <p:nvPr/>
        </p:nvSpPr>
        <p:spPr>
          <a:xfrm>
            <a:off x="49684" y="2533657"/>
            <a:ext cx="5572564" cy="635296"/>
          </a:xfrm>
          <a:prstGeom prst="rect">
            <a:avLst/>
          </a:prstGeom>
          <a:noFill/>
        </p:spPr>
        <p:txBody>
          <a:bodyPr wrap="square" lIns="0" tIns="0" rIns="0" bIns="0" numCol="1" spcCol="274320" rtlCol="0" anchor="t" anchorCtr="0">
            <a:noAutofit/>
          </a:bodyPr>
          <a:lstStyle/>
          <a:p>
            <a:pPr marL="457200">
              <a:lnSpc>
                <a:spcPct val="105000"/>
              </a:lnSpc>
              <a:spcAft>
                <a:spcPts val="800"/>
              </a:spcAft>
            </a:pPr>
            <a:r>
              <a:rPr lang="en-US" sz="1400" b="1">
                <a:solidFill>
                  <a:schemeClr val="bg1"/>
                </a:solidFill>
                <a:latin typeface="Lato Heavy" panose="020F0502020204030203" pitchFamily="34" charset="0"/>
                <a:ea typeface="Lato Heavy" panose="020F0502020204030203" pitchFamily="34" charset="0"/>
                <a:cs typeface="Lato Heavy" panose="020F0502020204030203" pitchFamily="34" charset="0"/>
              </a:rPr>
              <a:t>Healthy lifestyle </a:t>
            </a:r>
            <a:r>
              <a:rPr lang="en-US" sz="1400">
                <a:solidFill>
                  <a:schemeClr val="bg1"/>
                </a:solidFill>
                <a:latin typeface="Lato Light"/>
                <a:ea typeface="Lato Light"/>
                <a:cs typeface="Lato Light"/>
              </a:rPr>
              <a:t>management program suite</a:t>
            </a:r>
          </a:p>
          <a:p>
            <a:pPr marL="457200">
              <a:lnSpc>
                <a:spcPct val="105000"/>
              </a:lnSpc>
              <a:spcAft>
                <a:spcPts val="800"/>
              </a:spcAft>
            </a:pPr>
            <a:r>
              <a:rPr lang="en-US" sz="1400" b="1">
                <a:solidFill>
                  <a:schemeClr val="bg1"/>
                </a:solidFill>
                <a:latin typeface="Lato Heavy" panose="020F0502020204030203" pitchFamily="34" charset="0"/>
                <a:ea typeface="Lato Heavy" panose="020F0502020204030203" pitchFamily="34" charset="0"/>
                <a:cs typeface="Lato Heavy" panose="020F0502020204030203" pitchFamily="34" charset="0"/>
              </a:rPr>
              <a:t>Hundreds of programs </a:t>
            </a:r>
            <a:r>
              <a:rPr lang="en-US" sz="1400">
                <a:solidFill>
                  <a:schemeClr val="bg1"/>
                </a:solidFill>
                <a:latin typeface="Lato Light"/>
                <a:ea typeface="Lato Light"/>
                <a:cs typeface="Lato Light"/>
              </a:rPr>
              <a:t>designed by our clinical experts to address </a:t>
            </a:r>
          </a:p>
        </p:txBody>
      </p:sp>
      <p:sp>
        <p:nvSpPr>
          <p:cNvPr id="9" name="Rectangle 8">
            <a:extLst>
              <a:ext uri="{FF2B5EF4-FFF2-40B4-BE49-F238E27FC236}">
                <a16:creationId xmlns:a16="http://schemas.microsoft.com/office/drawing/2014/main" id="{95A97FBC-FC8F-9678-9723-276FC8CD3A60}"/>
              </a:ext>
            </a:extLst>
          </p:cNvPr>
          <p:cNvSpPr/>
          <p:nvPr/>
        </p:nvSpPr>
        <p:spPr>
          <a:xfrm>
            <a:off x="11685527"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CF043A8-999E-2818-EAF9-61EB7AE33BC5}"/>
              </a:ext>
            </a:extLst>
          </p:cNvPr>
          <p:cNvPicPr>
            <a:picLocks noChangeAspect="1"/>
          </p:cNvPicPr>
          <p:nvPr/>
        </p:nvPicPr>
        <p:blipFill>
          <a:blip r:embed="rId3"/>
          <a:stretch>
            <a:fillRect/>
          </a:stretch>
        </p:blipFill>
        <p:spPr>
          <a:xfrm>
            <a:off x="5651145" y="2012711"/>
            <a:ext cx="6327555" cy="4041725"/>
          </a:xfrm>
          <a:prstGeom prst="rect">
            <a:avLst/>
          </a:prstGeom>
        </p:spPr>
      </p:pic>
      <p:sp>
        <p:nvSpPr>
          <p:cNvPr id="11" name="Rectangle 10">
            <a:extLst>
              <a:ext uri="{FF2B5EF4-FFF2-40B4-BE49-F238E27FC236}">
                <a16:creationId xmlns:a16="http://schemas.microsoft.com/office/drawing/2014/main" id="{1B75719B-72A0-8673-4B9B-4409CA24372F}"/>
              </a:ext>
            </a:extLst>
          </p:cNvPr>
          <p:cNvSpPr/>
          <p:nvPr/>
        </p:nvSpPr>
        <p:spPr>
          <a:xfrm>
            <a:off x="355257" y="3383875"/>
            <a:ext cx="5346521" cy="2270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0" numCol="2" spcCol="457200" rtlCol="0" anchor="t" anchorCtr="0"/>
          <a:lstStyle/>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Nutrition</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Physical Activity</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Stress Management</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Sleep</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Financial Well-being</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Memory</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Cognitive Fitness</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Mental Health</a:t>
            </a: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Emotional Well-being</a:t>
            </a:r>
            <a:endParaRPr lang="en-US" sz="1600" dirty="0">
              <a:solidFill>
                <a:srgbClr val="435464"/>
              </a:solidFill>
              <a:effectLst/>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Tobacco Cessation</a:t>
            </a: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Responsible Drinking </a:t>
            </a: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COVID-19</a:t>
            </a:r>
          </a:p>
          <a:p>
            <a:pPr marL="285750" indent="-285750">
              <a:lnSpc>
                <a:spcPts val="2220"/>
              </a:lnSpc>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Chronic Condition Management</a:t>
            </a:r>
            <a:endParaRPr lang="en-US" sz="1600" dirty="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3907DA54-277F-C48D-9CA7-88A899AEC415}"/>
              </a:ext>
            </a:extLst>
          </p:cNvPr>
          <p:cNvSpPr txBox="1"/>
          <p:nvPr/>
        </p:nvSpPr>
        <p:spPr>
          <a:xfrm>
            <a:off x="3461657" y="5962690"/>
            <a:ext cx="7673993" cy="738664"/>
          </a:xfrm>
          <a:prstGeom prst="rect">
            <a:avLst/>
          </a:prstGeom>
          <a:noFill/>
        </p:spPr>
        <p:txBody>
          <a:bodyPr wrap="square">
            <a:spAutoFit/>
          </a:bodyPr>
          <a:lstStyle/>
          <a:p>
            <a:r>
              <a:rPr lang="en-US" sz="1400">
                <a:solidFill>
                  <a:srgbClr val="435464"/>
                </a:solidFill>
                <a:latin typeface="Lato Black" panose="020F0502020204030203" pitchFamily="34" charset="0"/>
                <a:ea typeface="Lato Black" panose="020F0502020204030203" pitchFamily="34" charset="0"/>
                <a:cs typeface="Lato Black" panose="020F0502020204030203" pitchFamily="34" charset="0"/>
              </a:rPr>
              <a:t>Comprehensive chronic disease self-management programs </a:t>
            </a:r>
            <a:r>
              <a:rPr lang="en-US" sz="1400">
                <a:solidFill>
                  <a:srgbClr val="435464"/>
                </a:solidFill>
                <a:latin typeface="Lato Light" panose="020F0502020204030203" pitchFamily="34" charset="0"/>
                <a:ea typeface="Lato Light" panose="020F0502020204030203" pitchFamily="34" charset="0"/>
                <a:cs typeface="Lato Light" panose="020F0502020204030203" pitchFamily="34" charset="0"/>
              </a:rPr>
              <a:t>are integrated into our health management suite because they’re essential for the health of your people and your business; </a:t>
            </a:r>
            <a:r>
              <a:rPr lang="en-US" sz="1400">
                <a:solidFill>
                  <a:srgbClr val="435464"/>
                </a:solidFill>
                <a:latin typeface="Lato Black" panose="020F0502020204030203" pitchFamily="34" charset="0"/>
                <a:ea typeface="Lato Black" panose="020F0502020204030203" pitchFamily="34" charset="0"/>
                <a:cs typeface="Lato Black" panose="020F0502020204030203" pitchFamily="34" charset="0"/>
              </a:rPr>
              <a:t>more than 50% of US adults are living with at least one chronic condition</a:t>
            </a:r>
          </a:p>
        </p:txBody>
      </p:sp>
    </p:spTree>
    <p:extLst>
      <p:ext uri="{BB962C8B-B14F-4D97-AF65-F5344CB8AC3E}">
        <p14:creationId xmlns:p14="http://schemas.microsoft.com/office/powerpoint/2010/main" val="149397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FF9A7C-C224-5CC1-2A0F-0EB1C263BFF4}"/>
              </a:ext>
            </a:extLst>
          </p:cNvPr>
          <p:cNvSpPr/>
          <p:nvPr/>
        </p:nvSpPr>
        <p:spPr>
          <a:xfrm>
            <a:off x="157162" y="2417314"/>
            <a:ext cx="6091237" cy="120033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1"/>
          <a:lstStyle/>
          <a:p>
            <a:pPr algn="ctr"/>
            <a:endParaRPr lang="en-US"/>
          </a:p>
        </p:txBody>
      </p:sp>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270506" y="-77827"/>
            <a:ext cx="6850862" cy="1138773"/>
          </a:xfrm>
          <a:prstGeom prst="rect">
            <a:avLst/>
          </a:prstGeom>
          <a:noFill/>
        </p:spPr>
        <p:txBody>
          <a:bodyPr wrap="square" lIns="91440" tIns="45720" rIns="91440" bIns="45720" rtlCol="0" anchor="t">
            <a:spAutoFit/>
          </a:bodyPr>
          <a:lstStyle/>
          <a:p>
            <a:r>
              <a:rPr lang="en-US" sz="3400" spc="1000" dirty="0">
                <a:latin typeface="Lato Light"/>
                <a:ea typeface="Lato Light"/>
                <a:cs typeface="Lato Light"/>
              </a:rPr>
              <a:t>CHRONIC CONDITION MANAGEMENT</a:t>
            </a:r>
            <a:endParaRPr lang="en-US" sz="3400" spc="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7F791EF6-C20D-B03D-4152-CF9A5C2F3988}"/>
              </a:ext>
            </a:extLst>
          </p:cNvPr>
          <p:cNvSpPr txBox="1"/>
          <p:nvPr/>
        </p:nvSpPr>
        <p:spPr>
          <a:xfrm>
            <a:off x="382443" y="1426641"/>
            <a:ext cx="5347344" cy="911853"/>
          </a:xfrm>
          <a:prstGeom prst="rect">
            <a:avLst/>
          </a:prstGeom>
          <a:noFill/>
        </p:spPr>
        <p:txBody>
          <a:bodyPr wrap="square" lIns="91440" tIns="45720" rIns="91440" bIns="45720" rtlCol="0" anchor="t">
            <a:spAutoFit/>
          </a:bodyPr>
          <a:lstStyle/>
          <a:p>
            <a:pPr>
              <a:lnSpc>
                <a:spcPts val="2220"/>
              </a:lnSpc>
            </a:pPr>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ATTACK THE COSTLIEST AND MOST CHALLENGING AREA OF HEALTH AND WELLNESS</a:t>
            </a:r>
          </a:p>
        </p:txBody>
      </p:sp>
      <p:sp>
        <p:nvSpPr>
          <p:cNvPr id="8" name="TextBox 7">
            <a:extLst>
              <a:ext uri="{FF2B5EF4-FFF2-40B4-BE49-F238E27FC236}">
                <a16:creationId xmlns:a16="http://schemas.microsoft.com/office/drawing/2014/main" id="{D5358A05-40F9-DCC7-B520-D267B1AC924F}"/>
              </a:ext>
            </a:extLst>
          </p:cNvPr>
          <p:cNvSpPr txBox="1"/>
          <p:nvPr/>
        </p:nvSpPr>
        <p:spPr>
          <a:xfrm>
            <a:off x="0" y="2583069"/>
            <a:ext cx="5998522" cy="846074"/>
          </a:xfrm>
          <a:prstGeom prst="rect">
            <a:avLst/>
          </a:prstGeom>
          <a:noFill/>
        </p:spPr>
        <p:txBody>
          <a:bodyPr wrap="square" lIns="0" tIns="0" rIns="0" bIns="0" numCol="1" spcCol="274320" rtlCol="0" anchor="t" anchorCtr="0">
            <a:noAutofit/>
          </a:bodyPr>
          <a:lstStyle/>
          <a:p>
            <a:pPr marL="457200">
              <a:lnSpc>
                <a:spcPct val="105000"/>
              </a:lnSpc>
              <a:spcAft>
                <a:spcPts val="800"/>
              </a:spcAft>
            </a:pPr>
            <a:r>
              <a:rPr lang="en-US" sz="1600" b="1" dirty="0">
                <a:solidFill>
                  <a:schemeClr val="bg1"/>
                </a:solidFill>
                <a:latin typeface="Lato Semibold"/>
                <a:ea typeface="Lato Semibold"/>
                <a:cs typeface="Lato Semibold"/>
              </a:rPr>
              <a:t>First health and wellness solution </a:t>
            </a:r>
            <a:r>
              <a:rPr lang="en-US" sz="1600">
                <a:solidFill>
                  <a:schemeClr val="bg1"/>
                </a:solidFill>
                <a:latin typeface="Lato Light"/>
                <a:ea typeface="Lato Light"/>
                <a:cs typeface="Lato Light"/>
              </a:rPr>
              <a:t>with </a:t>
            </a:r>
            <a:r>
              <a:rPr lang="en-US" sz="1600" dirty="0">
                <a:solidFill>
                  <a:schemeClr val="bg1"/>
                </a:solidFill>
                <a:latin typeface="Lato Light"/>
                <a:ea typeface="Lato Light"/>
                <a:cs typeface="Lato Light"/>
              </a:rPr>
              <a:t>an integrated </a:t>
            </a:r>
            <a:r>
              <a:rPr lang="en-US" sz="1600">
                <a:solidFill>
                  <a:schemeClr val="bg1"/>
                </a:solidFill>
                <a:latin typeface="Lato Light"/>
                <a:ea typeface="Lato Light"/>
                <a:cs typeface="Lato Light"/>
              </a:rPr>
              <a:t>product designed </a:t>
            </a:r>
            <a:r>
              <a:rPr lang="en-US" sz="1600" dirty="0">
                <a:solidFill>
                  <a:schemeClr val="bg1"/>
                </a:solidFill>
                <a:latin typeface="Lato Light"/>
                <a:ea typeface="Lato Light"/>
                <a:cs typeface="Lato Light"/>
              </a:rPr>
              <a:t>specifically for</a:t>
            </a:r>
            <a:r>
              <a:rPr lang="en-US" sz="1600">
                <a:solidFill>
                  <a:schemeClr val="bg1"/>
                </a:solidFill>
                <a:latin typeface="Lato Light"/>
                <a:ea typeface="Lato Light"/>
                <a:cs typeface="Lato Light"/>
              </a:rPr>
              <a:t> chronic conditions</a:t>
            </a:r>
          </a:p>
          <a:p>
            <a:pPr marL="457200">
              <a:lnSpc>
                <a:spcPct val="105000"/>
              </a:lnSpc>
              <a:spcAft>
                <a:spcPts val="800"/>
              </a:spcAft>
            </a:pPr>
            <a:r>
              <a:rPr lang="en-US" sz="1600" b="1" dirty="0">
                <a:solidFill>
                  <a:schemeClr val="bg1"/>
                </a:solidFill>
                <a:latin typeface="Lato Semibold"/>
                <a:ea typeface="Lato Semibold"/>
                <a:cs typeface="Lato Semibold"/>
              </a:rPr>
              <a:t>Addresses 80% </a:t>
            </a:r>
            <a:r>
              <a:rPr lang="en-US" sz="1600">
                <a:solidFill>
                  <a:schemeClr val="bg1"/>
                </a:solidFill>
                <a:latin typeface="Lato Light"/>
                <a:ea typeface="Lato Light"/>
                <a:cs typeface="Lato Light"/>
              </a:rPr>
              <a:t>of chronic disease costs</a:t>
            </a:r>
          </a:p>
        </p:txBody>
      </p:sp>
      <p:sp>
        <p:nvSpPr>
          <p:cNvPr id="9" name="Rectangle 8">
            <a:extLst>
              <a:ext uri="{FF2B5EF4-FFF2-40B4-BE49-F238E27FC236}">
                <a16:creationId xmlns:a16="http://schemas.microsoft.com/office/drawing/2014/main" id="{95A97FBC-FC8F-9678-9723-276FC8CD3A60}"/>
              </a:ext>
            </a:extLst>
          </p:cNvPr>
          <p:cNvSpPr/>
          <p:nvPr/>
        </p:nvSpPr>
        <p:spPr>
          <a:xfrm>
            <a:off x="11685527"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75719B-72A0-8673-4B9B-4409CA24372F}"/>
              </a:ext>
            </a:extLst>
          </p:cNvPr>
          <p:cNvSpPr/>
          <p:nvPr/>
        </p:nvSpPr>
        <p:spPr>
          <a:xfrm>
            <a:off x="617314" y="4376285"/>
            <a:ext cx="6091237" cy="1621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0" numCol="2" spcCol="182880" rtlCol="0" anchor="t" anchorCtr="0"/>
          <a:lstStyle/>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Type 2 Diabetes</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Asthma</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COPD</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Hypertension</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High Cholesterol</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Post-Heart Attack Support</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Angina</a:t>
            </a:r>
          </a:p>
          <a:p>
            <a:pPr marL="285750" indent="-285750">
              <a:lnSpc>
                <a:spcPts val="2220"/>
              </a:lnSpc>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Depression</a:t>
            </a:r>
          </a:p>
          <a:p>
            <a:pPr marL="285750" indent="-285750">
              <a:lnSpc>
                <a:spcPts val="2220"/>
              </a:lnSpc>
              <a:spcAft>
                <a:spcPts val="8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Anxiety</a:t>
            </a:r>
          </a:p>
        </p:txBody>
      </p:sp>
      <p:sp>
        <p:nvSpPr>
          <p:cNvPr id="3" name="TextBox 2">
            <a:extLst>
              <a:ext uri="{FF2B5EF4-FFF2-40B4-BE49-F238E27FC236}">
                <a16:creationId xmlns:a16="http://schemas.microsoft.com/office/drawing/2014/main" id="{8A44FDDD-E885-258A-DAA2-A6CFD0806A5D}"/>
              </a:ext>
            </a:extLst>
          </p:cNvPr>
          <p:cNvSpPr txBox="1"/>
          <p:nvPr/>
        </p:nvSpPr>
        <p:spPr>
          <a:xfrm>
            <a:off x="405889" y="3737478"/>
            <a:ext cx="5347343" cy="638807"/>
          </a:xfrm>
          <a:prstGeom prst="rect">
            <a:avLst/>
          </a:prstGeom>
          <a:noFill/>
        </p:spPr>
        <p:txBody>
          <a:bodyPr wrap="square" rtlCol="0">
            <a:noAutofit/>
          </a:bodyPr>
          <a:lstStyle/>
          <a:p>
            <a:r>
              <a:rPr lang="en-US" sz="1600">
                <a:solidFill>
                  <a:srgbClr val="435464"/>
                </a:solidFill>
                <a:latin typeface="Lato" panose="020F0502020204030203" pitchFamily="34" charset="0"/>
                <a:ea typeface="Lato" panose="020F0502020204030203" pitchFamily="34" charset="0"/>
                <a:cs typeface="Lato" panose="020F0502020204030203" pitchFamily="34" charset="0"/>
              </a:rPr>
              <a:t>Programs are designed by our in-house team of clinical experts to address specific chronic conditions, including:</a:t>
            </a:r>
          </a:p>
          <a:p>
            <a:endParaRPr lang="en-US"/>
          </a:p>
        </p:txBody>
      </p:sp>
      <p:sp>
        <p:nvSpPr>
          <p:cNvPr id="5" name="Rectangle 4">
            <a:extLst>
              <a:ext uri="{FF2B5EF4-FFF2-40B4-BE49-F238E27FC236}">
                <a16:creationId xmlns:a16="http://schemas.microsoft.com/office/drawing/2014/main" id="{541489EF-4181-4530-2200-90EB9207245E}"/>
              </a:ext>
            </a:extLst>
          </p:cNvPr>
          <p:cNvSpPr/>
          <p:nvPr/>
        </p:nvSpPr>
        <p:spPr>
          <a:xfrm>
            <a:off x="7205607" y="-55326"/>
            <a:ext cx="4395681" cy="6858000"/>
          </a:xfrm>
          <a:prstGeom prst="rect">
            <a:avLst/>
          </a:prstGeom>
          <a:blipFill>
            <a:blip r:embed="rId3" cstate="screen">
              <a:extLst>
                <a:ext uri="{BEBA8EAE-BF5A-486C-A8C5-ECC9F3942E4B}">
                  <a14:imgProps xmlns:a14="http://schemas.microsoft.com/office/drawing/2010/main">
                    <a14:imgLayer r:embed="rId4">
                      <a14:imgEffect>
                        <a14:colorTemperature colorTemp="5900"/>
                      </a14:imgEffect>
                      <a14:imgEffect>
                        <a14:saturation sat="33000"/>
                      </a14:imgEffect>
                      <a14:imgEffect>
                        <a14:brightnessContrast bright="5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74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12034837"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640305" y="0"/>
            <a:ext cx="4395681" cy="6858000"/>
          </a:xfrm>
          <a:prstGeom prst="rect">
            <a:avLst/>
          </a:prstGeom>
          <a:blipFill>
            <a:blip r:embed="rId3" cstate="screen">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5372160" y="238061"/>
            <a:ext cx="6928608" cy="923330"/>
          </a:xfrm>
          <a:prstGeom prst="rect">
            <a:avLst/>
          </a:prstGeom>
          <a:noFill/>
        </p:spPr>
        <p:txBody>
          <a:bodyPr wrap="square" lIns="0" tIns="45720" rIns="91440" bIns="45720" rtlCol="0" anchor="t">
            <a:spAutoFit/>
          </a:bodyPr>
          <a:lstStyle/>
          <a:p>
            <a:r>
              <a:rPr lang="en-US" sz="5400" spc="1000">
                <a:latin typeface="Lato Light"/>
                <a:ea typeface="Lato Light"/>
                <a:cs typeface="Lato Light"/>
              </a:rPr>
              <a:t>PERSONALIZED</a:t>
            </a:r>
            <a:endParaRPr lang="en-US" sz="5400" spc="100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7F791EF6-C20D-B03D-4152-CF9A5C2F3988}"/>
              </a:ext>
            </a:extLst>
          </p:cNvPr>
          <p:cNvSpPr txBox="1"/>
          <p:nvPr/>
        </p:nvSpPr>
        <p:spPr>
          <a:xfrm>
            <a:off x="5372160" y="1214755"/>
            <a:ext cx="6179536" cy="911853"/>
          </a:xfrm>
          <a:prstGeom prst="rect">
            <a:avLst/>
          </a:prstGeom>
          <a:noFill/>
        </p:spPr>
        <p:txBody>
          <a:bodyPr wrap="square" lIns="0" tIns="45720" rIns="91440" bIns="45720" rtlCol="0" anchor="t">
            <a:spAutoFit/>
          </a:bodyPr>
          <a:lstStyle/>
          <a:p>
            <a:pPr>
              <a:lnSpc>
                <a:spcPts val="2220"/>
              </a:lnSpc>
            </a:pPr>
            <a:r>
              <a:rPr lang="en-US" sz="1600" spc="600" dirty="0">
                <a:solidFill>
                  <a:srgbClr val="435464"/>
                </a:solidFill>
                <a:latin typeface="Lato Medium"/>
                <a:ea typeface="Lato Medium"/>
                <a:cs typeface="Lato Medium"/>
              </a:rPr>
              <a:t>ENCOURAGING HEALTHY, PERSONALIZED OUTCOMES THAT CREATE LASTING CHANGE</a:t>
            </a:r>
          </a:p>
        </p:txBody>
      </p:sp>
      <p:sp>
        <p:nvSpPr>
          <p:cNvPr id="17" name="Rectangle 16">
            <a:extLst>
              <a:ext uri="{FF2B5EF4-FFF2-40B4-BE49-F238E27FC236}">
                <a16:creationId xmlns:a16="http://schemas.microsoft.com/office/drawing/2014/main" id="{4BFF9A7C-C224-5CC1-2A0F-0EB1C263BFF4}"/>
              </a:ext>
            </a:extLst>
          </p:cNvPr>
          <p:cNvSpPr/>
          <p:nvPr/>
        </p:nvSpPr>
        <p:spPr>
          <a:xfrm>
            <a:off x="0" y="3832964"/>
            <a:ext cx="5114291" cy="3025036"/>
          </a:xfrm>
          <a:prstGeom prst="rect">
            <a:avLst/>
          </a:prstGeom>
          <a:solidFill>
            <a:srgbClr val="435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8DE092-CD4A-5127-4A95-CEBF2FEF89D7}"/>
              </a:ext>
            </a:extLst>
          </p:cNvPr>
          <p:cNvSpPr txBox="1"/>
          <p:nvPr/>
        </p:nvSpPr>
        <p:spPr>
          <a:xfrm>
            <a:off x="5281664" y="2344582"/>
            <a:ext cx="6179536" cy="418002"/>
          </a:xfrm>
          <a:prstGeom prst="rect">
            <a:avLst/>
          </a:prstGeom>
          <a:noFill/>
        </p:spPr>
        <p:txBody>
          <a:bodyPr wrap="square" numCol="1" spcCol="274320" rtlCol="0">
            <a:noAutofit/>
          </a:bodyPr>
          <a:lstStyle/>
          <a:p>
            <a:pPr marL="0" marR="0">
              <a:lnSpc>
                <a:spcPts val="2420"/>
              </a:lnSpc>
              <a:spcBef>
                <a:spcPts val="0"/>
              </a:spcBef>
              <a:spcAft>
                <a:spcPts val="0"/>
              </a:spcAft>
            </a:pPr>
            <a:r>
              <a:rPr lang="en-US" sz="1600">
                <a:solidFill>
                  <a:srgbClr val="435464"/>
                </a:solidFill>
                <a:effectLst/>
                <a:latin typeface="Lato" panose="020F0502020204030203" pitchFamily="34" charset="0"/>
                <a:ea typeface="Lato" panose="020F0502020204030203" pitchFamily="34" charset="0"/>
                <a:cs typeface="Lato" panose="020F0502020204030203" pitchFamily="34" charset="0"/>
              </a:rPr>
              <a:t>We inspire users to make healthy lifestyle changes through: </a:t>
            </a:r>
          </a:p>
        </p:txBody>
      </p:sp>
      <p:sp>
        <p:nvSpPr>
          <p:cNvPr id="3" name="Rectangle 2">
            <a:extLst>
              <a:ext uri="{FF2B5EF4-FFF2-40B4-BE49-F238E27FC236}">
                <a16:creationId xmlns:a16="http://schemas.microsoft.com/office/drawing/2014/main" id="{65974AAD-9FD8-5AAA-C570-ED852DC7AC92}"/>
              </a:ext>
            </a:extLst>
          </p:cNvPr>
          <p:cNvSpPr/>
          <p:nvPr/>
        </p:nvSpPr>
        <p:spPr>
          <a:xfrm>
            <a:off x="5782754" y="2651555"/>
            <a:ext cx="5678446" cy="4096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500" b="1">
                <a:solidFill>
                  <a:srgbClr val="435464"/>
                </a:solidFill>
                <a:latin typeface="Lato Heavy"/>
                <a:ea typeface="Lato Heavy" panose="020F0502020204030203" pitchFamily="34" charset="0"/>
                <a:cs typeface="Lato Heavy" panose="020F0502020204030203" pitchFamily="34" charset="0"/>
              </a:rPr>
              <a:t>Health content library resource center </a:t>
            </a:r>
            <a:r>
              <a:rPr lang="en-US" sz="1500">
                <a:solidFill>
                  <a:srgbClr val="435464"/>
                </a:solidFill>
                <a:latin typeface="Lato Light"/>
                <a:ea typeface="Lato Light"/>
                <a:cs typeface="Lato Light"/>
              </a:rPr>
              <a:t>– Thousands of pieces of proprietary, curated content includes articles, actionable insights, videos, recipes, and quizzes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500" b="1">
                <a:solidFill>
                  <a:srgbClr val="435464"/>
                </a:solidFill>
                <a:latin typeface="Lato Heavy"/>
                <a:ea typeface="Lato Heavy" panose="020F0502020204030203" pitchFamily="34" charset="0"/>
                <a:cs typeface="Lato Heavy" panose="020F0502020204030203" pitchFamily="34" charset="0"/>
              </a:rPr>
              <a:t>Health tools and trackers </a:t>
            </a:r>
            <a:r>
              <a:rPr lang="en-US" sz="1500">
                <a:solidFill>
                  <a:srgbClr val="435464"/>
                </a:solidFill>
                <a:latin typeface="Lato Light"/>
                <a:ea typeface="Lato Light"/>
                <a:cs typeface="Lato Light"/>
              </a:rPr>
              <a:t>– Seven- and 30-day charts for monitoring weight, blood sugar, blood pressure, and other health metrics</a:t>
            </a:r>
          </a:p>
          <a:p>
            <a:pPr marL="285750" indent="-285750">
              <a:lnSpc>
                <a:spcPts val="1960"/>
              </a:lnSpc>
              <a:spcBef>
                <a:spcPts val="600"/>
              </a:spcBef>
              <a:spcAft>
                <a:spcPts val="600"/>
              </a:spcAft>
              <a:buClr>
                <a:srgbClr val="1AD3AF"/>
              </a:buClr>
              <a:buSzPct val="130000"/>
              <a:buFont typeface="Arial,Sans-Serif" panose="020B0604020202020204" pitchFamily="34" charset="0"/>
              <a:buChar char="•"/>
            </a:pPr>
            <a:r>
              <a:rPr lang="en-US" sz="1500" b="1">
                <a:solidFill>
                  <a:srgbClr val="435464"/>
                </a:solidFill>
                <a:latin typeface="Lato Black"/>
                <a:ea typeface="+mn-lt"/>
                <a:cs typeface="+mn-lt"/>
              </a:rPr>
              <a:t>Apps &amp; device connection</a:t>
            </a:r>
            <a:r>
              <a:rPr lang="en-US" sz="1500" b="1">
                <a:solidFill>
                  <a:srgbClr val="435464"/>
                </a:solidFill>
                <a:ea typeface="+mn-lt"/>
                <a:cs typeface="+mn-lt"/>
              </a:rPr>
              <a:t> </a:t>
            </a:r>
            <a:r>
              <a:rPr lang="en-US" sz="1500">
                <a:solidFill>
                  <a:srgbClr val="435464"/>
                </a:solidFill>
                <a:latin typeface="Lato Light"/>
                <a:ea typeface="+mn-lt"/>
                <a:cs typeface="+mn-lt"/>
              </a:rPr>
              <a:t>– Seamless integration with third-party apps, devices, and wearables</a:t>
            </a:r>
            <a:endParaRPr lang="en-US" sz="1500">
              <a:latin typeface="Lato Light"/>
              <a:ea typeface="+mn-lt"/>
              <a:cs typeface="+mn-lt"/>
            </a:endParaRPr>
          </a:p>
          <a:p>
            <a:pPr marL="285750" indent="-285750">
              <a:lnSpc>
                <a:spcPts val="1960"/>
              </a:lnSpc>
              <a:spcBef>
                <a:spcPts val="600"/>
              </a:spcBef>
              <a:spcAft>
                <a:spcPts val="600"/>
              </a:spcAft>
              <a:buClr>
                <a:srgbClr val="1AD3AF"/>
              </a:buClr>
              <a:buSzPct val="130000"/>
              <a:buFont typeface="Arial,Sans-Serif" panose="020B0604020202020204" pitchFamily="34" charset="0"/>
              <a:buChar char="•"/>
            </a:pPr>
            <a:r>
              <a:rPr lang="en-US" sz="1500">
                <a:solidFill>
                  <a:srgbClr val="435464"/>
                </a:solidFill>
                <a:latin typeface="Lato Black"/>
                <a:ea typeface="+mn-lt"/>
                <a:cs typeface="+mn-lt"/>
              </a:rPr>
              <a:t>Social Communities</a:t>
            </a:r>
            <a:r>
              <a:rPr lang="en-US" sz="1500">
                <a:solidFill>
                  <a:srgbClr val="435464"/>
                </a:solidFill>
                <a:latin typeface="Lato Light"/>
                <a:ea typeface="+mn-lt"/>
                <a:cs typeface="+mn-lt"/>
              </a:rPr>
              <a:t>, blog, support team feature, and message boards</a:t>
            </a:r>
            <a:endParaRPr lang="en-US" sz="1500">
              <a:latin typeface="Lato Light"/>
              <a:ea typeface="+mn-lt"/>
              <a:cs typeface="+mn-lt"/>
            </a:endParaRP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500" b="1">
                <a:solidFill>
                  <a:srgbClr val="435464"/>
                </a:solidFill>
                <a:latin typeface="Lato Heavy"/>
                <a:ea typeface="Lato Heavy" panose="020F0502020204030203" pitchFamily="34" charset="0"/>
                <a:cs typeface="Lato Heavy" panose="020F0502020204030203" pitchFamily="34" charset="0"/>
              </a:rPr>
              <a:t>Rewards engine </a:t>
            </a:r>
            <a:r>
              <a:rPr lang="en-US" sz="1500">
                <a:solidFill>
                  <a:srgbClr val="435464"/>
                </a:solidFill>
                <a:latin typeface="Lato Light"/>
                <a:ea typeface="Lato Light"/>
                <a:cs typeface="Lato Light"/>
              </a:rPr>
              <a:t>with fulfillment platform</a:t>
            </a:r>
            <a:endParaRPr lang="en-US" sz="1500">
              <a:cs typeface="Calibri"/>
            </a:endParaRP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500">
                <a:solidFill>
                  <a:srgbClr val="435464"/>
                </a:solidFill>
                <a:latin typeface="Lato Black"/>
                <a:ea typeface="Lato Light"/>
                <a:cs typeface="Lato Light"/>
              </a:rPr>
              <a:t>Premium live support</a:t>
            </a:r>
          </a:p>
        </p:txBody>
      </p:sp>
      <p:sp>
        <p:nvSpPr>
          <p:cNvPr id="9" name="Rectangle 8">
            <a:extLst>
              <a:ext uri="{FF2B5EF4-FFF2-40B4-BE49-F238E27FC236}">
                <a16:creationId xmlns:a16="http://schemas.microsoft.com/office/drawing/2014/main" id="{95A97FBC-FC8F-9678-9723-276FC8CD3A60}"/>
              </a:ext>
            </a:extLst>
          </p:cNvPr>
          <p:cNvSpPr/>
          <p:nvPr/>
        </p:nvSpPr>
        <p:spPr>
          <a:xfrm>
            <a:off x="5108533"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4A482A7-0C8F-7602-51E5-1DFC7D31DB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304" y="3472419"/>
            <a:ext cx="4395681" cy="3385581"/>
          </a:xfrm>
          <a:prstGeom prst="rect">
            <a:avLst/>
          </a:prstGeom>
        </p:spPr>
      </p:pic>
    </p:spTree>
    <p:extLst>
      <p:ext uri="{BB962C8B-B14F-4D97-AF65-F5344CB8AC3E}">
        <p14:creationId xmlns:p14="http://schemas.microsoft.com/office/powerpoint/2010/main" val="1251713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6542487" y="0"/>
            <a:ext cx="5090713"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764381" y="442912"/>
            <a:ext cx="6193632" cy="1107996"/>
          </a:xfrm>
          <a:prstGeom prst="rect">
            <a:avLst/>
          </a:prstGeom>
          <a:noFill/>
        </p:spPr>
        <p:txBody>
          <a:bodyPr wrap="square" rtlCol="0">
            <a:spAutoFit/>
          </a:bodyPr>
          <a:lstStyle/>
          <a:p>
            <a:r>
              <a:rPr lang="en-US" sz="6600" spc="1000">
                <a:latin typeface="Lato Light" panose="020F0502020204030203" pitchFamily="34" charset="0"/>
                <a:ea typeface="Lato Light" panose="020F0502020204030203" pitchFamily="34" charset="0"/>
                <a:cs typeface="Lato Light" panose="020F0502020204030203" pitchFamily="34" charset="0"/>
              </a:rPr>
              <a:t>SEAMLESS</a:t>
            </a:r>
          </a:p>
        </p:txBody>
      </p:sp>
      <p:sp>
        <p:nvSpPr>
          <p:cNvPr id="7" name="TextBox 6">
            <a:extLst>
              <a:ext uri="{FF2B5EF4-FFF2-40B4-BE49-F238E27FC236}">
                <a16:creationId xmlns:a16="http://schemas.microsoft.com/office/drawing/2014/main" id="{7F791EF6-C20D-B03D-4152-CF9A5C2F3988}"/>
              </a:ext>
            </a:extLst>
          </p:cNvPr>
          <p:cNvSpPr txBox="1"/>
          <p:nvPr/>
        </p:nvSpPr>
        <p:spPr>
          <a:xfrm>
            <a:off x="932879" y="1550908"/>
            <a:ext cx="4716636" cy="347596"/>
          </a:xfrm>
          <a:prstGeom prst="rect">
            <a:avLst/>
          </a:prstGeom>
          <a:noFill/>
        </p:spPr>
        <p:txBody>
          <a:bodyPr wrap="square" lIns="0" rtlCol="0">
            <a:spAutoFit/>
          </a:bodyPr>
          <a:lstStyle/>
          <a:p>
            <a:pPr>
              <a:lnSpc>
                <a:spcPts val="2220"/>
              </a:lnSpc>
            </a:pPr>
            <a:r>
              <a:rPr lang="en-US" sz="1600" spc="600">
                <a:solidFill>
                  <a:srgbClr val="435464"/>
                </a:solidFill>
                <a:latin typeface="Lato Medium" panose="020F0502020204030203" pitchFamily="34" charset="0"/>
                <a:ea typeface="Lato Medium" panose="020F0502020204030203" pitchFamily="34" charset="0"/>
                <a:cs typeface="Lato Medium" panose="020F0502020204030203" pitchFamily="34" charset="0"/>
              </a:rPr>
              <a:t>AN ALL-IN-ONE APP </a:t>
            </a:r>
          </a:p>
        </p:txBody>
      </p:sp>
      <p:sp>
        <p:nvSpPr>
          <p:cNvPr id="8" name="TextBox 7">
            <a:extLst>
              <a:ext uri="{FF2B5EF4-FFF2-40B4-BE49-F238E27FC236}">
                <a16:creationId xmlns:a16="http://schemas.microsoft.com/office/drawing/2014/main" id="{D5358A05-40F9-DCC7-B520-D267B1AC924F}"/>
              </a:ext>
            </a:extLst>
          </p:cNvPr>
          <p:cNvSpPr txBox="1"/>
          <p:nvPr/>
        </p:nvSpPr>
        <p:spPr>
          <a:xfrm>
            <a:off x="764381" y="2087020"/>
            <a:ext cx="5319891" cy="3139498"/>
          </a:xfrm>
          <a:prstGeom prst="rect">
            <a:avLst/>
          </a:prstGeom>
          <a:noFill/>
        </p:spPr>
        <p:txBody>
          <a:bodyPr wrap="square" lIns="91440" tIns="45720" rIns="91440" bIns="45720" numCol="1" spcCol="274320" rtlCol="0" anchor="t">
            <a:noAutofit/>
          </a:bodyPr>
          <a:lstStyle/>
          <a:p>
            <a:pPr>
              <a:lnSpc>
                <a:spcPts val="2360"/>
              </a:lnSpc>
            </a:pPr>
            <a:r>
              <a:rPr lang="en-US" sz="1600">
                <a:solidFill>
                  <a:srgbClr val="435464"/>
                </a:solidFill>
                <a:effectLst/>
                <a:latin typeface="Lato"/>
                <a:ea typeface="Lato"/>
                <a:cs typeface="Lato"/>
              </a:rPr>
              <a:t>With hundreds of proprietary health and well-being tools, New Ocean’s user-facing app</a:t>
            </a:r>
            <a:r>
              <a:rPr lang="en-US" sz="1600">
                <a:solidFill>
                  <a:srgbClr val="435464"/>
                </a:solidFill>
                <a:latin typeface="Lato"/>
                <a:ea typeface="Lato"/>
                <a:cs typeface="Lato"/>
              </a:rPr>
              <a:t>, </a:t>
            </a:r>
            <a:r>
              <a:rPr lang="en-US" sz="1600" b="1">
                <a:solidFill>
                  <a:srgbClr val="435464"/>
                </a:solidFill>
                <a:latin typeface="Lato"/>
                <a:ea typeface="Lato"/>
                <a:cs typeface="Lato"/>
              </a:rPr>
              <a:t>The Voyage</a:t>
            </a:r>
            <a:r>
              <a:rPr lang="en-US" sz="1600">
                <a:solidFill>
                  <a:srgbClr val="435464"/>
                </a:solidFill>
                <a:latin typeface="Lato"/>
                <a:ea typeface="Lato"/>
                <a:cs typeface="Lato"/>
              </a:rPr>
              <a:t>, </a:t>
            </a:r>
            <a:r>
              <a:rPr lang="en-US" sz="1600">
                <a:solidFill>
                  <a:srgbClr val="435464"/>
                </a:solidFill>
                <a:effectLst/>
                <a:latin typeface="Lato"/>
                <a:ea typeface="Lato"/>
                <a:cs typeface="Lato"/>
              </a:rPr>
              <a:t>drives lasting behavior change. It takes your employees on a </a:t>
            </a:r>
            <a:r>
              <a:rPr lang="en-US" sz="1600" b="1">
                <a:solidFill>
                  <a:srgbClr val="435464"/>
                </a:solidFill>
                <a:effectLst/>
                <a:latin typeface="Lato Heavy"/>
                <a:ea typeface="Lato Heavy" panose="020F0502020204030203" pitchFamily="34" charset="0"/>
                <a:cs typeface="Lato Heavy" panose="020F0502020204030203" pitchFamily="34" charset="0"/>
              </a:rPr>
              <a:t>seamless journey</a:t>
            </a:r>
            <a:r>
              <a:rPr lang="en-US" sz="1600">
                <a:solidFill>
                  <a:srgbClr val="435464"/>
                </a:solidFill>
                <a:effectLst/>
                <a:latin typeface="Lato"/>
                <a:ea typeface="Lato"/>
                <a:cs typeface="Lato"/>
              </a:rPr>
              <a:t>, marked by an intuitive user experience that minimizes time spent searching. </a:t>
            </a:r>
          </a:p>
          <a:p>
            <a:pPr>
              <a:lnSpc>
                <a:spcPts val="2360"/>
              </a:lnSpc>
            </a:pPr>
            <a:endParaRPr lang="en-US" sz="1600">
              <a:solidFill>
                <a:srgbClr val="435464"/>
              </a:solidFill>
              <a:latin typeface="Lato"/>
              <a:ea typeface="Lato"/>
              <a:cs typeface="Lato"/>
            </a:endParaRPr>
          </a:p>
          <a:p>
            <a:pPr>
              <a:lnSpc>
                <a:spcPts val="2360"/>
              </a:lnSpc>
            </a:pPr>
            <a:r>
              <a:rPr lang="en-US" sz="1600">
                <a:solidFill>
                  <a:srgbClr val="435464"/>
                </a:solidFill>
                <a:effectLst/>
                <a:latin typeface="Lato"/>
                <a:ea typeface="Lato"/>
                <a:cs typeface="Lato"/>
              </a:rPr>
              <a:t>The app also integrates third-party health apps, fitness watches and trackers, and other Bluetooth-enabled health products.</a:t>
            </a:r>
            <a:r>
              <a:rPr lang="en-US" sz="1600">
                <a:solidFill>
                  <a:srgbClr val="435464"/>
                </a:solidFill>
                <a:latin typeface="Lato"/>
                <a:ea typeface="Lato"/>
                <a:cs typeface="Lato"/>
              </a:rPr>
              <a:t> </a:t>
            </a:r>
            <a:endParaRPr lang="en-US" sz="1600">
              <a:solidFill>
                <a:srgbClr val="435464"/>
              </a:solidFill>
              <a:effectLst/>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95A97FBC-FC8F-9678-9723-276FC8CD3A60}"/>
              </a:ext>
            </a:extLst>
          </p:cNvPr>
          <p:cNvSpPr/>
          <p:nvPr/>
        </p:nvSpPr>
        <p:spPr>
          <a:xfrm>
            <a:off x="11633200"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372300" y="3829049"/>
            <a:ext cx="4819699" cy="3028952"/>
          </a:xfrm>
          <a:prstGeom prst="rect">
            <a:avLst/>
          </a:prstGeom>
          <a:solidFill>
            <a:srgbClr val="435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8DE092-CD4A-5127-4A95-CEBF2FEF89D7}"/>
              </a:ext>
            </a:extLst>
          </p:cNvPr>
          <p:cNvSpPr txBox="1"/>
          <p:nvPr/>
        </p:nvSpPr>
        <p:spPr>
          <a:xfrm>
            <a:off x="7633388" y="4116908"/>
            <a:ext cx="3541598" cy="1738859"/>
          </a:xfrm>
          <a:prstGeom prst="rect">
            <a:avLst/>
          </a:prstGeom>
          <a:noFill/>
        </p:spPr>
        <p:txBody>
          <a:bodyPr wrap="square" numCol="1" spcCol="274320" rtlCol="0">
            <a:noAutofit/>
          </a:bodyPr>
          <a:lstStyle/>
          <a:p>
            <a:pPr marL="0" marR="0">
              <a:lnSpc>
                <a:spcPts val="2420"/>
              </a:lnSpc>
              <a:spcBef>
                <a:spcPts val="0"/>
              </a:spcBef>
              <a:spcAft>
                <a:spcPts val="0"/>
              </a:spcAft>
            </a:pPr>
            <a:r>
              <a:rPr lang="en-US" sz="1800" b="1">
                <a:solidFill>
                  <a:schemeClr val="bg1"/>
                </a:solidFill>
                <a:effectLst/>
                <a:latin typeface="Lato Heavy" panose="020F0502020204030203" pitchFamily="34" charset="0"/>
                <a:ea typeface="Lato Heavy" panose="020F0502020204030203" pitchFamily="34" charset="0"/>
                <a:cs typeface="Lato Heavy" panose="020F0502020204030203" pitchFamily="34" charset="0"/>
              </a:rPr>
              <a:t>Simple Health Assessments - </a:t>
            </a:r>
            <a:r>
              <a:rPr lang="en-US" sz="1800">
                <a:solidFill>
                  <a:schemeClr val="bg1"/>
                </a:solidFill>
                <a:effectLst/>
                <a:latin typeface="Lato Light" panose="020F0502020204030203" pitchFamily="34" charset="0"/>
                <a:ea typeface="Lato Light" panose="020F0502020204030203" pitchFamily="34" charset="0"/>
                <a:cs typeface="Lato Light" panose="020F0502020204030203" pitchFamily="34" charset="0"/>
              </a:rPr>
              <a:t>Our reimagined private health assessments break down barriers to completion with fun, engaging, user-centric designs. </a:t>
            </a:r>
            <a:endParaRPr lang="en-US" sz="1600">
              <a:solidFill>
                <a:schemeClr val="bg1"/>
              </a:solidFill>
              <a:effectLst/>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20729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7" y="0"/>
            <a:ext cx="4915973"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254918" y="1818288"/>
            <a:ext cx="5742384" cy="911853"/>
          </a:xfrm>
          <a:prstGeom prst="rect">
            <a:avLst/>
          </a:prstGeom>
          <a:noFill/>
        </p:spPr>
        <p:txBody>
          <a:bodyPr wrap="square" rtlCol="0">
            <a:spAutoFit/>
          </a:bodyPr>
          <a:lstStyle/>
          <a:p>
            <a:pPr>
              <a:lnSpc>
                <a:spcPts val="2220"/>
              </a:lnSpc>
            </a:pPr>
            <a:r>
              <a:rPr lang="en-US" sz="1600" spc="600">
                <a:solidFill>
                  <a:srgbClr val="435464"/>
                </a:solidFill>
                <a:latin typeface="Lato Medium" panose="020F0502020204030203" pitchFamily="34" charset="0"/>
                <a:ea typeface="Lato Medium" panose="020F0502020204030203" pitchFamily="34" charset="0"/>
                <a:cs typeface="Lato Medium" panose="020F0502020204030203" pitchFamily="34" charset="0"/>
              </a:rPr>
              <a:t>IT’S TIME TO STOP PAYING FOR HEALTH AND WELLNESS THAT DOESN’T WORK</a:t>
            </a:r>
          </a:p>
        </p:txBody>
      </p:sp>
      <p:sp>
        <p:nvSpPr>
          <p:cNvPr id="8" name="TextBox 7">
            <a:extLst>
              <a:ext uri="{FF2B5EF4-FFF2-40B4-BE49-F238E27FC236}">
                <a16:creationId xmlns:a16="http://schemas.microsoft.com/office/drawing/2014/main" id="{D5358A05-40F9-DCC7-B520-D267B1AC924F}"/>
              </a:ext>
            </a:extLst>
          </p:cNvPr>
          <p:cNvSpPr txBox="1"/>
          <p:nvPr/>
        </p:nvSpPr>
        <p:spPr>
          <a:xfrm>
            <a:off x="1254917" y="2902658"/>
            <a:ext cx="5874015" cy="3109801"/>
          </a:xfrm>
          <a:prstGeom prst="rect">
            <a:avLst/>
          </a:prstGeom>
          <a:noFill/>
        </p:spPr>
        <p:txBody>
          <a:bodyPr wrap="square" numCol="1" spcCol="274320" rtlCol="0">
            <a:noAutofit/>
          </a:bodyPr>
          <a:lstStyle/>
          <a:p>
            <a:pPr marL="0" marR="0" lvl="1">
              <a:lnSpc>
                <a:spcPts val="2360"/>
              </a:lnSpc>
              <a:spcBef>
                <a:spcPts val="600"/>
              </a:spcBef>
              <a:spcAft>
                <a:spcPts val="600"/>
              </a:spcAft>
              <a:buClr>
                <a:srgbClr val="1AD3AF"/>
              </a:buClr>
              <a:buSzPct val="130000"/>
            </a:pPr>
            <a:r>
              <a:rPr lang="en-US" sz="1600">
                <a:solidFill>
                  <a:srgbClr val="435464"/>
                </a:solidFill>
                <a:latin typeface="Lato" panose="020F0502020204030203" pitchFamily="34" charset="0"/>
                <a:ea typeface="Lato" panose="020F0502020204030203" pitchFamily="34" charset="0"/>
                <a:cs typeface="Lato" panose="020F0502020204030203" pitchFamily="34" charset="0"/>
              </a:rPr>
              <a:t>As healthcare costs continue to soar and financial pressures increase, it may seem like it’s only a matter of time before what’s best for your company becomes somehow at odds with what’s best for your employees. We firmly believe </a:t>
            </a:r>
            <a:r>
              <a:rPr lang="en-US" sz="1600" b="1">
                <a:solidFill>
                  <a:srgbClr val="435464"/>
                </a:solidFill>
                <a:latin typeface="Lato Heavy" panose="020F0502020204030203" pitchFamily="34" charset="0"/>
                <a:ea typeface="Lato Heavy" panose="020F0502020204030203" pitchFamily="34" charset="0"/>
                <a:cs typeface="Lato Heavy" panose="020F0502020204030203" pitchFamily="34" charset="0"/>
              </a:rPr>
              <a:t>these two goals are not mutually exclusive. </a:t>
            </a:r>
          </a:p>
          <a:p>
            <a:pPr marL="0" marR="0" lvl="1">
              <a:lnSpc>
                <a:spcPts val="2360"/>
              </a:lnSpc>
              <a:spcBef>
                <a:spcPts val="600"/>
              </a:spcBef>
              <a:spcAft>
                <a:spcPts val="600"/>
              </a:spcAft>
              <a:buClr>
                <a:srgbClr val="1AD3AF"/>
              </a:buClr>
              <a:buSzPct val="130000"/>
            </a:pPr>
            <a:r>
              <a:rPr lang="en-US" sz="1600">
                <a:solidFill>
                  <a:srgbClr val="435464"/>
                </a:solidFill>
                <a:latin typeface="Lato" panose="020F0502020204030203" pitchFamily="34" charset="0"/>
                <a:ea typeface="Lato" panose="020F0502020204030203" pitchFamily="34" charset="0"/>
                <a:cs typeface="Lato" panose="020F0502020204030203" pitchFamily="34" charset="0"/>
              </a:rPr>
              <a:t>Our program is built around the premise that healthy employees and healthy bottom lines go hand in hand. So, get on board, and change the tides on health and wellness at your organization with New Ocean Health Solutions. </a:t>
            </a: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01340"/>
            <a:ext cx="7214521" cy="1144430"/>
            <a:chOff x="1104899" y="501340"/>
            <a:chExt cx="7214521" cy="1144430"/>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4"/>
              <a:ext cx="7214521" cy="1107996"/>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254918" y="501340"/>
              <a:ext cx="6685194" cy="1107996"/>
            </a:xfrm>
            <a:prstGeom prst="rect">
              <a:avLst/>
            </a:prstGeom>
            <a:noFill/>
          </p:spPr>
          <p:txBody>
            <a:bodyPr wrap="square" lIns="91440" tIns="45720" rIns="91440" bIns="45720" rtlCol="0" anchor="t">
              <a:spAutoFit/>
            </a:bodyPr>
            <a:lstStyle/>
            <a:p>
              <a:r>
                <a:rPr lang="en-US" sz="6600" spc="1000">
                  <a:solidFill>
                    <a:schemeClr val="bg1"/>
                  </a:solidFill>
                  <a:latin typeface="Lato Light"/>
                  <a:ea typeface="Lato Light"/>
                  <a:cs typeface="Lato Light"/>
                </a:rPr>
                <a:t>UPGRADE</a:t>
              </a:r>
              <a:endParaRPr lang="en-US" sz="6600" spc="10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Tree>
    <p:extLst>
      <p:ext uri="{BB962C8B-B14F-4D97-AF65-F5344CB8AC3E}">
        <p14:creationId xmlns:p14="http://schemas.microsoft.com/office/powerpoint/2010/main" val="93530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89C663-30DA-C0C5-6089-E879361367DC}"/>
              </a:ext>
            </a:extLst>
          </p:cNvPr>
          <p:cNvSpPr/>
          <p:nvPr/>
        </p:nvSpPr>
        <p:spPr>
          <a:xfrm rot="5400000">
            <a:off x="4833583" y="20473"/>
            <a:ext cx="2033514" cy="7233314"/>
          </a:xfrm>
          <a:prstGeom prst="rect">
            <a:avLst/>
          </a:prstGeom>
          <a:solidFill>
            <a:srgbClr val="435464">
              <a:alpha val="48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313873D-E182-9BF3-E050-F4F19A60C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2754" y="3830929"/>
            <a:ext cx="2603820" cy="635981"/>
          </a:xfrm>
          <a:prstGeom prst="rect">
            <a:avLst/>
          </a:prstGeom>
        </p:spPr>
      </p:pic>
      <p:sp>
        <p:nvSpPr>
          <p:cNvPr id="7" name="TextBox 6">
            <a:extLst>
              <a:ext uri="{FF2B5EF4-FFF2-40B4-BE49-F238E27FC236}">
                <a16:creationId xmlns:a16="http://schemas.microsoft.com/office/drawing/2014/main" id="{6CD0B6C5-43CD-D509-E2DE-555DF92C78AB}"/>
              </a:ext>
            </a:extLst>
          </p:cNvPr>
          <p:cNvSpPr txBox="1"/>
          <p:nvPr/>
        </p:nvSpPr>
        <p:spPr>
          <a:xfrm>
            <a:off x="3071337" y="2831076"/>
            <a:ext cx="5366654" cy="831708"/>
          </a:xfrm>
          <a:prstGeom prst="rect">
            <a:avLst/>
          </a:prstGeom>
          <a:noFill/>
        </p:spPr>
        <p:txBody>
          <a:bodyPr wrap="square" rtlCol="0">
            <a:noAutofit/>
          </a:bodyPr>
          <a:lstStyle/>
          <a:p>
            <a:pPr algn="ctr"/>
            <a:r>
              <a:rPr lang="en-US" sz="5400" spc="100">
                <a:solidFill>
                  <a:schemeClr val="bg1"/>
                </a:solidFill>
                <a:latin typeface="Lato Thin" panose="020F0502020204030203" pitchFamily="34" charset="0"/>
                <a:ea typeface="Lato Thin" panose="020F0502020204030203" pitchFamily="34" charset="0"/>
                <a:cs typeface="Lato Thin" panose="020F0502020204030203" pitchFamily="34" charset="0"/>
              </a:rPr>
              <a:t>THANK YOU</a:t>
            </a:r>
            <a:endParaRPr lang="en-US" sz="5400"/>
          </a:p>
        </p:txBody>
      </p:sp>
      <p:sp>
        <p:nvSpPr>
          <p:cNvPr id="2" name="Rectangle 1">
            <a:extLst>
              <a:ext uri="{FF2B5EF4-FFF2-40B4-BE49-F238E27FC236}">
                <a16:creationId xmlns:a16="http://schemas.microsoft.com/office/drawing/2014/main" id="{A5DFD8BD-CFAB-29F9-C5C7-3B62801F47F4}"/>
              </a:ext>
            </a:extLst>
          </p:cNvPr>
          <p:cNvSpPr/>
          <p:nvPr/>
        </p:nvSpPr>
        <p:spPr>
          <a:xfrm rot="16200000" flipH="1">
            <a:off x="7958850" y="-541366"/>
            <a:ext cx="27432" cy="8438867"/>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76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7" y="0"/>
            <a:ext cx="4915973" cy="6858000"/>
          </a:xfrm>
          <a:prstGeom prst="rect">
            <a:avLst/>
          </a:prstGeom>
          <a:blipFill>
            <a:blip r:embed="rId3" cstate="screen">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104899" y="2014267"/>
            <a:ext cx="4658485" cy="369332"/>
          </a:xfrm>
          <a:prstGeom prst="rect">
            <a:avLst/>
          </a:prstGeom>
          <a:noFill/>
        </p:spPr>
        <p:txBody>
          <a:bodyPr wrap="square" lIns="91440" tIns="45720" rIns="91440" bIns="45720" rtlCol="0" anchor="t">
            <a:spAutoFit/>
          </a:bodyPr>
          <a:lstStyle/>
          <a:p>
            <a:r>
              <a:rPr lang="en-US" spc="300">
                <a:solidFill>
                  <a:srgbClr val="435464"/>
                </a:solidFill>
                <a:latin typeface="Lato Medium"/>
                <a:ea typeface="Lato Medium"/>
                <a:cs typeface="Lato Medium"/>
              </a:rPr>
              <a:t>WHAT WE’LL COVER TODAY…</a:t>
            </a:r>
            <a:endParaRPr lang="en-US" b="1" spc="300">
              <a:solidFill>
                <a:srgbClr val="435464"/>
              </a:solidFill>
              <a:effectLst/>
              <a:latin typeface="Lato Black" panose="020F0502020204030203" pitchFamily="34" charset="0"/>
              <a:ea typeface="Lato Black" panose="020F0502020204030203" pitchFamily="34" charset="0"/>
              <a:cs typeface="Lato Black" panose="020F0502020204030203" pitchFamily="34" charset="0"/>
            </a:endParaRPr>
          </a:p>
        </p:txBody>
      </p:sp>
      <p:sp>
        <p:nvSpPr>
          <p:cNvPr id="8" name="TextBox 7">
            <a:extLst>
              <a:ext uri="{FF2B5EF4-FFF2-40B4-BE49-F238E27FC236}">
                <a16:creationId xmlns:a16="http://schemas.microsoft.com/office/drawing/2014/main" id="{D5358A05-40F9-DCC7-B520-D267B1AC924F}"/>
              </a:ext>
            </a:extLst>
          </p:cNvPr>
          <p:cNvSpPr txBox="1"/>
          <p:nvPr/>
        </p:nvSpPr>
        <p:spPr>
          <a:xfrm>
            <a:off x="1311518" y="2524299"/>
            <a:ext cx="5685784" cy="3300412"/>
          </a:xfrm>
          <a:prstGeom prst="rect">
            <a:avLst/>
          </a:prstGeom>
          <a:noFill/>
        </p:spPr>
        <p:txBody>
          <a:bodyPr wrap="square" lIns="91440" tIns="45720" rIns="91440" bIns="45720" numCol="1" spcCol="274320" rtlCol="0" anchor="t">
            <a:noAutofit/>
          </a:bodyPr>
          <a:lstStyle/>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a:ea typeface="Lato Heavy" panose="020F0502020204030203" pitchFamily="34" charset="0"/>
                <a:cs typeface="Lato Heavy" panose="020F0502020204030203" pitchFamily="34" charset="0"/>
              </a:rPr>
              <a:t>Our Vision:</a:t>
            </a:r>
            <a:r>
              <a:rPr lang="en-US" sz="1600" dirty="0">
                <a:solidFill>
                  <a:srgbClr val="435464"/>
                </a:solidFill>
                <a:latin typeface="Lato Light"/>
                <a:ea typeface="Lato Light"/>
                <a:cs typeface="Lato Light"/>
              </a:rPr>
              <a:t> Changing the Tides on Health and Wellness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Our Position:</a:t>
            </a:r>
            <a:r>
              <a:rPr lang="en-US" sz="1600" dirty="0">
                <a:solidFill>
                  <a:srgbClr val="435464"/>
                </a:solidFill>
                <a:latin typeface="Lato Light"/>
                <a:ea typeface="Lato Light"/>
                <a:cs typeface="Lato Light"/>
              </a:rPr>
              <a:t> Health is Wholeness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Challenge:</a:t>
            </a:r>
            <a:r>
              <a:rPr lang="en-US" sz="1600" dirty="0">
                <a:solidFill>
                  <a:srgbClr val="435464"/>
                </a:solidFill>
                <a:latin typeface="Lato Light"/>
                <a:ea typeface="Lato Light"/>
                <a:cs typeface="Lato Light"/>
              </a:rPr>
              <a:t> Scavenger Hunts Instead of Solutions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Challenge:</a:t>
            </a:r>
            <a:r>
              <a:rPr lang="en-US" sz="1600" dirty="0">
                <a:solidFill>
                  <a:srgbClr val="435464"/>
                </a:solidFill>
                <a:latin typeface="Lato Light"/>
                <a:ea typeface="Lato Light"/>
                <a:cs typeface="Lato Light"/>
              </a:rPr>
              <a:t> Failure to Understand Holistic Health</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Challenge:</a:t>
            </a:r>
            <a:r>
              <a:rPr lang="en-US" sz="1600" dirty="0">
                <a:solidFill>
                  <a:srgbClr val="435464"/>
                </a:solidFill>
                <a:latin typeface="Lato Light"/>
                <a:ea typeface="Lato Light"/>
                <a:cs typeface="Lato Light"/>
              </a:rPr>
              <a:t> Prioritizing Engagement Over Effectiveness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Our Experience</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Results</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b="1" dirty="0">
                <a:solidFill>
                  <a:srgbClr val="435464"/>
                </a:solidFill>
                <a:latin typeface="Lato Heavy" panose="020F0502020204030203" pitchFamily="34" charset="0"/>
                <a:ea typeface="Lato Heavy" panose="020F0502020204030203" pitchFamily="34" charset="0"/>
                <a:cs typeface="Lato Heavy" panose="020F0502020204030203" pitchFamily="34" charset="0"/>
              </a:rPr>
              <a:t>Our Solution: </a:t>
            </a:r>
            <a:r>
              <a:rPr lang="en-US" sz="1600" dirty="0">
                <a:solidFill>
                  <a:srgbClr val="435464"/>
                </a:solidFill>
                <a:latin typeface="Lato Light"/>
                <a:ea typeface="Lato Light"/>
                <a:cs typeface="Lato Light"/>
              </a:rPr>
              <a:t>Platform, Program Suite, Content, and App</a:t>
            </a: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01340"/>
            <a:ext cx="7214521" cy="1144430"/>
            <a:chOff x="1104899" y="501340"/>
            <a:chExt cx="7214521" cy="1144430"/>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4"/>
              <a:ext cx="7214521" cy="1107996"/>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254918" y="501340"/>
              <a:ext cx="6407944" cy="1107996"/>
            </a:xfrm>
            <a:prstGeom prst="rect">
              <a:avLst/>
            </a:prstGeom>
            <a:noFill/>
          </p:spPr>
          <p:txBody>
            <a:bodyPr wrap="square" rtlCol="0">
              <a:spAutoFit/>
            </a:bodyPr>
            <a:lstStyle/>
            <a:p>
              <a:r>
                <a:rPr lang="en-US" sz="6600" spc="1000">
                  <a:solidFill>
                    <a:schemeClr val="bg1"/>
                  </a:solidFill>
                  <a:latin typeface="Lato Light" panose="020F0502020204030203" pitchFamily="34" charset="0"/>
                  <a:ea typeface="Lato Light" panose="020F0502020204030203" pitchFamily="34" charset="0"/>
                  <a:cs typeface="Lato Light" panose="020F0502020204030203" pitchFamily="34" charset="0"/>
                </a:rPr>
                <a:t>CONTENTS</a:t>
              </a:r>
            </a:p>
          </p:txBody>
        </p:sp>
      </p:grpSp>
    </p:spTree>
    <p:extLst>
      <p:ext uri="{BB962C8B-B14F-4D97-AF65-F5344CB8AC3E}">
        <p14:creationId xmlns:p14="http://schemas.microsoft.com/office/powerpoint/2010/main" val="403232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049764" y="0"/>
            <a:ext cx="4398264" cy="6858000"/>
          </a:xfrm>
          <a:prstGeom prst="rect">
            <a:avLst/>
          </a:prstGeom>
          <a:blipFill>
            <a:blip r:embed="rId3" cstate="screen">
              <a:extLst>
                <a:ext uri="{BEBA8EAE-BF5A-486C-A8C5-ECC9F3942E4B}">
                  <a14:imgProps xmlns:a14="http://schemas.microsoft.com/office/drawing/2010/main">
                    <a14:imgLayer r:embed="rId4">
                      <a14:imgEffect>
                        <a14:brightnessContrast bright="14000"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985837" y="442912"/>
            <a:ext cx="5110163" cy="1107996"/>
          </a:xfrm>
          <a:prstGeom prst="rect">
            <a:avLst/>
          </a:prstGeom>
          <a:noFill/>
        </p:spPr>
        <p:txBody>
          <a:bodyPr wrap="square" rtlCol="0">
            <a:spAutoFit/>
          </a:bodyPr>
          <a:lstStyle/>
          <a:p>
            <a:pPr algn="ctr"/>
            <a:r>
              <a:rPr lang="en-US" sz="6600" spc="1000">
                <a:latin typeface="Lato Light" panose="020F0502020204030203" pitchFamily="34" charset="0"/>
                <a:ea typeface="Lato Light" panose="020F0502020204030203" pitchFamily="34" charset="0"/>
                <a:cs typeface="Lato Light" panose="020F0502020204030203" pitchFamily="34" charset="0"/>
              </a:rPr>
              <a:t>VISION</a:t>
            </a:r>
          </a:p>
        </p:txBody>
      </p:sp>
      <p:sp>
        <p:nvSpPr>
          <p:cNvPr id="7" name="TextBox 6">
            <a:extLst>
              <a:ext uri="{FF2B5EF4-FFF2-40B4-BE49-F238E27FC236}">
                <a16:creationId xmlns:a16="http://schemas.microsoft.com/office/drawing/2014/main" id="{7F791EF6-C20D-B03D-4152-CF9A5C2F3988}"/>
              </a:ext>
            </a:extLst>
          </p:cNvPr>
          <p:cNvSpPr txBox="1"/>
          <p:nvPr/>
        </p:nvSpPr>
        <p:spPr>
          <a:xfrm>
            <a:off x="1231759" y="1550908"/>
            <a:ext cx="4683993" cy="584775"/>
          </a:xfrm>
          <a:prstGeom prst="rect">
            <a:avLst/>
          </a:prstGeom>
          <a:noFill/>
        </p:spPr>
        <p:txBody>
          <a:bodyPr wrap="square" rtlCol="0">
            <a:spAutoFit/>
          </a:bodyPr>
          <a:lstStyle/>
          <a:p>
            <a:pPr algn="ctr"/>
            <a:r>
              <a:rPr lang="en-US" sz="1600" spc="600" dirty="0">
                <a:solidFill>
                  <a:srgbClr val="435464"/>
                </a:solidFill>
                <a:effectLst/>
                <a:latin typeface="Lato Medium" panose="020F0502020204030203" pitchFamily="34" charset="0"/>
                <a:ea typeface="Lato Medium" panose="020F0502020204030203" pitchFamily="34" charset="0"/>
                <a:cs typeface="Lato Medium" panose="020F0502020204030203" pitchFamily="34" charset="0"/>
              </a:rPr>
              <a:t>CHANGING THE TIDES ON HEALTH </a:t>
            </a:r>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AND WELLNESS</a:t>
            </a:r>
          </a:p>
        </p:txBody>
      </p:sp>
      <p:sp>
        <p:nvSpPr>
          <p:cNvPr id="8" name="TextBox 7">
            <a:extLst>
              <a:ext uri="{FF2B5EF4-FFF2-40B4-BE49-F238E27FC236}">
                <a16:creationId xmlns:a16="http://schemas.microsoft.com/office/drawing/2014/main" id="{D5358A05-40F9-DCC7-B520-D267B1AC924F}"/>
              </a:ext>
            </a:extLst>
          </p:cNvPr>
          <p:cNvSpPr txBox="1"/>
          <p:nvPr/>
        </p:nvSpPr>
        <p:spPr>
          <a:xfrm>
            <a:off x="764381" y="2300286"/>
            <a:ext cx="5553075" cy="1528763"/>
          </a:xfrm>
          <a:prstGeom prst="rect">
            <a:avLst/>
          </a:prstGeom>
          <a:noFill/>
        </p:spPr>
        <p:txBody>
          <a:bodyPr wrap="square" lIns="91440" tIns="45720" rIns="91440" bIns="45720" numCol="1" spcCol="274320" rtlCol="0" anchor="t">
            <a:noAutofit/>
          </a:bodyPr>
          <a:lstStyle/>
          <a:p>
            <a:pPr>
              <a:lnSpc>
                <a:spcPts val="2360"/>
              </a:lnSpc>
            </a:pPr>
            <a:r>
              <a:rPr lang="en-US" sz="1600" dirty="0">
                <a:solidFill>
                  <a:srgbClr val="435464"/>
                </a:solidFill>
                <a:effectLst/>
                <a:latin typeface="Lato"/>
                <a:ea typeface="Lato"/>
                <a:cs typeface="Lato"/>
              </a:rPr>
              <a:t>We bring together all the elements that make up “health” into one science-based, </a:t>
            </a:r>
            <a:r>
              <a:rPr lang="en-US" sz="1600" dirty="0">
                <a:solidFill>
                  <a:srgbClr val="435464"/>
                </a:solidFill>
                <a:latin typeface="Lato"/>
                <a:ea typeface="Lato"/>
                <a:cs typeface="Lato"/>
              </a:rPr>
              <a:t>high-value</a:t>
            </a:r>
            <a:r>
              <a:rPr lang="en-US" sz="1600" dirty="0">
                <a:solidFill>
                  <a:srgbClr val="435464"/>
                </a:solidFill>
                <a:effectLst/>
                <a:latin typeface="Lato"/>
                <a:ea typeface="Lato"/>
                <a:cs typeface="Lato"/>
              </a:rPr>
              <a:t>, easy-to-use solution, </a:t>
            </a:r>
            <a:r>
              <a:rPr lang="en-US" sz="1600" b="1" dirty="0">
                <a:solidFill>
                  <a:srgbClr val="435464"/>
                </a:solidFill>
                <a:effectLst/>
                <a:latin typeface="Lato Heavy"/>
                <a:ea typeface="Lato Heavy" panose="020F0502020204030203" pitchFamily="34" charset="0"/>
                <a:cs typeface="Lato Heavy" panose="020F0502020204030203" pitchFamily="34" charset="0"/>
              </a:rPr>
              <a:t>improving the health of your people so </a:t>
            </a:r>
            <a:r>
              <a:rPr lang="en-US" sz="1600" b="1" dirty="0">
                <a:solidFill>
                  <a:srgbClr val="435464"/>
                </a:solidFill>
                <a:latin typeface="Lato Heavy"/>
                <a:ea typeface="Lato Heavy" panose="020F0502020204030203" pitchFamily="34" charset="0"/>
                <a:cs typeface="Lato Heavy" panose="020F0502020204030203" pitchFamily="34" charset="0"/>
              </a:rPr>
              <a:t>they</a:t>
            </a:r>
            <a:r>
              <a:rPr lang="en-US" sz="1600" b="1" dirty="0">
                <a:solidFill>
                  <a:srgbClr val="435464"/>
                </a:solidFill>
                <a:effectLst/>
                <a:latin typeface="Lato Heavy"/>
                <a:ea typeface="Lato Heavy" panose="020F0502020204030203" pitchFamily="34" charset="0"/>
                <a:cs typeface="Lato Heavy" panose="020F0502020204030203" pitchFamily="34" charset="0"/>
              </a:rPr>
              <a:t> can focus on the health of your business.</a:t>
            </a:r>
          </a:p>
        </p:txBody>
      </p:sp>
      <p:sp>
        <p:nvSpPr>
          <p:cNvPr id="9" name="Rectangle 8">
            <a:extLst>
              <a:ext uri="{FF2B5EF4-FFF2-40B4-BE49-F238E27FC236}">
                <a16:creationId xmlns:a16="http://schemas.microsoft.com/office/drawing/2014/main" id="{95A97FBC-FC8F-9678-9723-276FC8CD3A60}"/>
              </a:ext>
            </a:extLst>
          </p:cNvPr>
          <p:cNvSpPr/>
          <p:nvPr/>
        </p:nvSpPr>
        <p:spPr>
          <a:xfrm>
            <a:off x="11448028"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B20640-98B0-CB0E-2FA6-3F6FABF26908}"/>
              </a:ext>
            </a:extLst>
          </p:cNvPr>
          <p:cNvPicPr>
            <a:picLocks noChangeAspect="1"/>
          </p:cNvPicPr>
          <p:nvPr/>
        </p:nvPicPr>
        <p:blipFill>
          <a:blip r:embed="rId5"/>
          <a:stretch>
            <a:fillRect/>
          </a:stretch>
        </p:blipFill>
        <p:spPr>
          <a:xfrm>
            <a:off x="2340262" y="4578427"/>
            <a:ext cx="588370" cy="588370"/>
          </a:xfrm>
          <a:prstGeom prst="rect">
            <a:avLst/>
          </a:prstGeom>
        </p:spPr>
      </p:pic>
      <p:pic>
        <p:nvPicPr>
          <p:cNvPr id="11" name="Picture 10">
            <a:extLst>
              <a:ext uri="{FF2B5EF4-FFF2-40B4-BE49-F238E27FC236}">
                <a16:creationId xmlns:a16="http://schemas.microsoft.com/office/drawing/2014/main" id="{9AD031EF-CB71-CA5C-9A7D-3AB6D41DF279}"/>
              </a:ext>
            </a:extLst>
          </p:cNvPr>
          <p:cNvPicPr>
            <a:picLocks noChangeAspect="1"/>
          </p:cNvPicPr>
          <p:nvPr/>
        </p:nvPicPr>
        <p:blipFill>
          <a:blip r:embed="rId6"/>
          <a:stretch>
            <a:fillRect/>
          </a:stretch>
        </p:blipFill>
        <p:spPr>
          <a:xfrm>
            <a:off x="3207501" y="4578427"/>
            <a:ext cx="588370" cy="588370"/>
          </a:xfrm>
          <a:prstGeom prst="rect">
            <a:avLst/>
          </a:prstGeom>
        </p:spPr>
      </p:pic>
      <p:pic>
        <p:nvPicPr>
          <p:cNvPr id="12" name="Picture 11">
            <a:extLst>
              <a:ext uri="{FF2B5EF4-FFF2-40B4-BE49-F238E27FC236}">
                <a16:creationId xmlns:a16="http://schemas.microsoft.com/office/drawing/2014/main" id="{89DABF6A-5DC2-1324-A0FF-0F32DFBF8981}"/>
              </a:ext>
            </a:extLst>
          </p:cNvPr>
          <p:cNvPicPr>
            <a:picLocks noChangeAspect="1"/>
          </p:cNvPicPr>
          <p:nvPr/>
        </p:nvPicPr>
        <p:blipFill>
          <a:blip r:embed="rId7"/>
          <a:stretch>
            <a:fillRect/>
          </a:stretch>
        </p:blipFill>
        <p:spPr>
          <a:xfrm>
            <a:off x="1510628" y="4676272"/>
            <a:ext cx="550765" cy="490525"/>
          </a:xfrm>
          <a:prstGeom prst="rect">
            <a:avLst/>
          </a:prstGeom>
        </p:spPr>
      </p:pic>
      <p:pic>
        <p:nvPicPr>
          <p:cNvPr id="13" name="Picture 12">
            <a:extLst>
              <a:ext uri="{FF2B5EF4-FFF2-40B4-BE49-F238E27FC236}">
                <a16:creationId xmlns:a16="http://schemas.microsoft.com/office/drawing/2014/main" id="{D9139976-FA13-5713-4D65-F6E92A05B4C7}"/>
              </a:ext>
            </a:extLst>
          </p:cNvPr>
          <p:cNvPicPr>
            <a:picLocks noChangeAspect="1"/>
          </p:cNvPicPr>
          <p:nvPr/>
        </p:nvPicPr>
        <p:blipFill>
          <a:blip r:embed="rId8"/>
          <a:stretch>
            <a:fillRect/>
          </a:stretch>
        </p:blipFill>
        <p:spPr>
          <a:xfrm>
            <a:off x="643388" y="4578426"/>
            <a:ext cx="588371" cy="588371"/>
          </a:xfrm>
          <a:prstGeom prst="rect">
            <a:avLst/>
          </a:prstGeom>
        </p:spPr>
      </p:pic>
      <p:pic>
        <p:nvPicPr>
          <p:cNvPr id="14" name="Picture 13">
            <a:extLst>
              <a:ext uri="{FF2B5EF4-FFF2-40B4-BE49-F238E27FC236}">
                <a16:creationId xmlns:a16="http://schemas.microsoft.com/office/drawing/2014/main" id="{A37EB4D4-F429-AD25-D969-A9C8F04CC517}"/>
              </a:ext>
            </a:extLst>
          </p:cNvPr>
          <p:cNvPicPr>
            <a:picLocks noChangeAspect="1"/>
          </p:cNvPicPr>
          <p:nvPr/>
        </p:nvPicPr>
        <p:blipFill>
          <a:blip r:embed="rId9"/>
          <a:stretch>
            <a:fillRect/>
          </a:stretch>
        </p:blipFill>
        <p:spPr>
          <a:xfrm>
            <a:off x="4074740" y="4578425"/>
            <a:ext cx="588372" cy="588372"/>
          </a:xfrm>
          <a:prstGeom prst="rect">
            <a:avLst/>
          </a:prstGeom>
        </p:spPr>
      </p:pic>
      <p:pic>
        <p:nvPicPr>
          <p:cNvPr id="15" name="Picture 14">
            <a:extLst>
              <a:ext uri="{FF2B5EF4-FFF2-40B4-BE49-F238E27FC236}">
                <a16:creationId xmlns:a16="http://schemas.microsoft.com/office/drawing/2014/main" id="{9D0D2537-CD82-0D8D-ACFD-850EF1B93733}"/>
              </a:ext>
            </a:extLst>
          </p:cNvPr>
          <p:cNvPicPr>
            <a:picLocks noChangeAspect="1"/>
          </p:cNvPicPr>
          <p:nvPr/>
        </p:nvPicPr>
        <p:blipFill>
          <a:blip r:embed="rId10"/>
          <a:stretch>
            <a:fillRect/>
          </a:stretch>
        </p:blipFill>
        <p:spPr>
          <a:xfrm>
            <a:off x="5928385" y="4616032"/>
            <a:ext cx="550765" cy="550765"/>
          </a:xfrm>
          <a:prstGeom prst="rect">
            <a:avLst/>
          </a:prstGeom>
        </p:spPr>
      </p:pic>
      <p:pic>
        <p:nvPicPr>
          <p:cNvPr id="16" name="Picture 15">
            <a:extLst>
              <a:ext uri="{FF2B5EF4-FFF2-40B4-BE49-F238E27FC236}">
                <a16:creationId xmlns:a16="http://schemas.microsoft.com/office/drawing/2014/main" id="{ABDF4D4A-4791-FA57-E391-FA31993D5C41}"/>
              </a:ext>
            </a:extLst>
          </p:cNvPr>
          <p:cNvPicPr>
            <a:picLocks noChangeAspect="1"/>
          </p:cNvPicPr>
          <p:nvPr/>
        </p:nvPicPr>
        <p:blipFill>
          <a:blip r:embed="rId11"/>
          <a:stretch>
            <a:fillRect/>
          </a:stretch>
        </p:blipFill>
        <p:spPr>
          <a:xfrm>
            <a:off x="4941981" y="4578427"/>
            <a:ext cx="707534" cy="588370"/>
          </a:xfrm>
          <a:prstGeom prst="rect">
            <a:avLst/>
          </a:prstGeom>
        </p:spPr>
      </p:pic>
      <p:sp>
        <p:nvSpPr>
          <p:cNvPr id="17" name="Rectangle 16">
            <a:extLst>
              <a:ext uri="{FF2B5EF4-FFF2-40B4-BE49-F238E27FC236}">
                <a16:creationId xmlns:a16="http://schemas.microsoft.com/office/drawing/2014/main" id="{4BFF9A7C-C224-5CC1-2A0F-0EB1C263BFF4}"/>
              </a:ext>
            </a:extLst>
          </p:cNvPr>
          <p:cNvSpPr/>
          <p:nvPr/>
        </p:nvSpPr>
        <p:spPr>
          <a:xfrm>
            <a:off x="7372300" y="3829049"/>
            <a:ext cx="4819699" cy="3028952"/>
          </a:xfrm>
          <a:prstGeom prst="rect">
            <a:avLst/>
          </a:prstGeom>
          <a:solidFill>
            <a:srgbClr val="435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FE0292F-832F-1CAF-E8F6-65FB60313755}"/>
              </a:ext>
            </a:extLst>
          </p:cNvPr>
          <p:cNvPicPr>
            <a:picLocks noChangeAspect="1"/>
          </p:cNvPicPr>
          <p:nvPr/>
        </p:nvPicPr>
        <p:blipFill>
          <a:blip r:embed="rId12"/>
          <a:stretch>
            <a:fillRect/>
          </a:stretch>
        </p:blipFill>
        <p:spPr>
          <a:xfrm>
            <a:off x="418699" y="4042314"/>
            <a:ext cx="1080707" cy="1758439"/>
          </a:xfrm>
          <a:prstGeom prst="rect">
            <a:avLst/>
          </a:prstGeom>
        </p:spPr>
      </p:pic>
      <p:sp>
        <p:nvSpPr>
          <p:cNvPr id="3" name="TextBox 1">
            <a:extLst>
              <a:ext uri="{FF2B5EF4-FFF2-40B4-BE49-F238E27FC236}">
                <a16:creationId xmlns:a16="http://schemas.microsoft.com/office/drawing/2014/main" id="{17DD608F-EBE2-E20F-9E7D-C2B11B3697B3}"/>
              </a:ext>
            </a:extLst>
          </p:cNvPr>
          <p:cNvSpPr txBox="1"/>
          <p:nvPr/>
        </p:nvSpPr>
        <p:spPr>
          <a:xfrm>
            <a:off x="7879220" y="3942351"/>
            <a:ext cx="3194428" cy="2586036"/>
          </a:xfrm>
          <a:prstGeom prst="rect">
            <a:avLst/>
          </a:prstGeom>
          <a:noFill/>
        </p:spPr>
        <p:txBody>
          <a:bodyPr wrap="square" numCol="1" spcCol="2743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ts val="2420"/>
              </a:lnSpc>
              <a:spcBef>
                <a:spcPts val="0"/>
              </a:spcBef>
              <a:spcAft>
                <a:spcPts val="0"/>
              </a:spcAft>
            </a:pPr>
            <a:r>
              <a:rPr lang="en-US" sz="1600">
                <a:solidFill>
                  <a:schemeClr val="bg1"/>
                </a:solidFill>
                <a:effectLst/>
                <a:latin typeface="Lato" panose="020F0502020204030203" pitchFamily="34" charset="0"/>
                <a:ea typeface="Lato" panose="020F0502020204030203" pitchFamily="34" charset="0"/>
                <a:cs typeface="Lato" panose="020F0502020204030203" pitchFamily="34" charset="0"/>
              </a:rPr>
              <a:t>From managing chronic conditions to tracking mental health and sleep, New Ocean delivers total health management solutions with digital coaching for every individual, in every stage of wellness, at every organization—for a fraction of your cost.</a:t>
            </a:r>
          </a:p>
        </p:txBody>
      </p:sp>
    </p:spTree>
    <p:extLst>
      <p:ext uri="{BB962C8B-B14F-4D97-AF65-F5344CB8AC3E}">
        <p14:creationId xmlns:p14="http://schemas.microsoft.com/office/powerpoint/2010/main" val="218002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0" accel="50000" decel="50000" fill="hold" nodeType="clickEffect">
                                  <p:stCondLst>
                                    <p:cond delay="0"/>
                                  </p:stCondLst>
                                  <p:childTnLst>
                                    <p:animMotion origin="layout" path="M -3.125E-6 4.07407E-6 L 0.43646 0.00625 " pathEditMode="relative" rAng="0" ptsTypes="AA">
                                      <p:cBhvr>
                                        <p:cTn id="6" dur="8000" fill="hold"/>
                                        <p:tgtEl>
                                          <p:spTgt spid="19"/>
                                        </p:tgtEl>
                                        <p:attrNameLst>
                                          <p:attrName>ppt_x</p:attrName>
                                          <p:attrName>ppt_y</p:attrName>
                                        </p:attrNameLst>
                                      </p:cBhvr>
                                      <p:rCtr x="21823"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12034837" y="1685925"/>
            <a:ext cx="157163" cy="3300413"/>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636653" y="0"/>
            <a:ext cx="4395681" cy="6858000"/>
          </a:xfrm>
          <a:prstGeom prst="rect">
            <a:avLst/>
          </a:prstGeom>
          <a:blipFill>
            <a:blip r:embed="rId3" cstate="screen">
              <a:extLst>
                <a:ext uri="{BEBA8EAE-BF5A-486C-A8C5-ECC9F3942E4B}">
                  <a14:imgProps xmlns:a14="http://schemas.microsoft.com/office/drawing/2010/main">
                    <a14:imgLayer r:embed="rId4">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5263392" y="406479"/>
            <a:ext cx="5110163" cy="1107996"/>
          </a:xfrm>
          <a:prstGeom prst="rect">
            <a:avLst/>
          </a:prstGeom>
          <a:noFill/>
        </p:spPr>
        <p:txBody>
          <a:bodyPr wrap="square" rtlCol="0">
            <a:spAutoFit/>
          </a:bodyPr>
          <a:lstStyle/>
          <a:p>
            <a:r>
              <a:rPr lang="en-US" sz="6600" spc="1000">
                <a:latin typeface="Lato Light" panose="020F0502020204030203" pitchFamily="34" charset="0"/>
                <a:ea typeface="Lato Light" panose="020F0502020204030203" pitchFamily="34" charset="0"/>
                <a:cs typeface="Lato Light" panose="020F0502020204030203" pitchFamily="34" charset="0"/>
              </a:rPr>
              <a:t>POSITION </a:t>
            </a:r>
          </a:p>
        </p:txBody>
      </p:sp>
      <p:sp>
        <p:nvSpPr>
          <p:cNvPr id="7" name="TextBox 6">
            <a:extLst>
              <a:ext uri="{FF2B5EF4-FFF2-40B4-BE49-F238E27FC236}">
                <a16:creationId xmlns:a16="http://schemas.microsoft.com/office/drawing/2014/main" id="{7F791EF6-C20D-B03D-4152-CF9A5C2F3988}"/>
              </a:ext>
            </a:extLst>
          </p:cNvPr>
          <p:cNvSpPr txBox="1"/>
          <p:nvPr/>
        </p:nvSpPr>
        <p:spPr>
          <a:xfrm>
            <a:off x="5340465" y="1444526"/>
            <a:ext cx="6271023" cy="338554"/>
          </a:xfrm>
          <a:prstGeom prst="rect">
            <a:avLst/>
          </a:prstGeom>
          <a:noFill/>
        </p:spPr>
        <p:txBody>
          <a:bodyPr wrap="square" rtlCol="0">
            <a:spAutoFit/>
          </a:bodyPr>
          <a:lstStyle/>
          <a:p>
            <a:r>
              <a:rPr lang="en-US" sz="1600" spc="600">
                <a:solidFill>
                  <a:srgbClr val="435464"/>
                </a:solidFill>
                <a:latin typeface="Lato Medium" panose="020F0502020204030203" pitchFamily="34" charset="0"/>
                <a:ea typeface="Lato Medium" panose="020F0502020204030203" pitchFamily="34" charset="0"/>
                <a:cs typeface="Lato Medium" panose="020F0502020204030203" pitchFamily="34" charset="0"/>
              </a:rPr>
              <a:t>HEALTH IS WHOLENESS </a:t>
            </a:r>
          </a:p>
        </p:txBody>
      </p:sp>
      <p:sp>
        <p:nvSpPr>
          <p:cNvPr id="17" name="Rectangle 16">
            <a:extLst>
              <a:ext uri="{FF2B5EF4-FFF2-40B4-BE49-F238E27FC236}">
                <a16:creationId xmlns:a16="http://schemas.microsoft.com/office/drawing/2014/main" id="{4BFF9A7C-C224-5CC1-2A0F-0EB1C263BFF4}"/>
              </a:ext>
            </a:extLst>
          </p:cNvPr>
          <p:cNvSpPr/>
          <p:nvPr/>
        </p:nvSpPr>
        <p:spPr>
          <a:xfrm>
            <a:off x="0" y="4274993"/>
            <a:ext cx="5108663" cy="2583007"/>
          </a:xfrm>
          <a:prstGeom prst="rect">
            <a:avLst/>
          </a:prstGeom>
          <a:solidFill>
            <a:srgbClr val="43546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8DE092-CD4A-5127-4A95-CEBF2FEF89D7}"/>
              </a:ext>
            </a:extLst>
          </p:cNvPr>
          <p:cNvSpPr txBox="1"/>
          <p:nvPr/>
        </p:nvSpPr>
        <p:spPr>
          <a:xfrm>
            <a:off x="5340465" y="2112378"/>
            <a:ext cx="6271023" cy="1048017"/>
          </a:xfrm>
          <a:prstGeom prst="rect">
            <a:avLst/>
          </a:prstGeom>
          <a:noFill/>
        </p:spPr>
        <p:txBody>
          <a:bodyPr wrap="square" lIns="91440" tIns="45720" rIns="91440" bIns="45720" numCol="1" spcCol="274320" rtlCol="0" anchor="t">
            <a:noAutofit/>
          </a:bodyPr>
          <a:lstStyle/>
          <a:p>
            <a:pPr>
              <a:lnSpc>
                <a:spcPts val="2420"/>
              </a:lnSpc>
            </a:pPr>
            <a:r>
              <a:rPr lang="en-US" sz="1800">
                <a:solidFill>
                  <a:srgbClr val="435464"/>
                </a:solidFill>
                <a:effectLst/>
                <a:latin typeface="Lato"/>
                <a:ea typeface="Lato"/>
                <a:cs typeface="Lato"/>
              </a:rPr>
              <a:t>New Ocean’s in-house, seamless solution functions with wholeness in mind, to help companies improve the health and productivity</a:t>
            </a:r>
            <a:r>
              <a:rPr lang="en-US">
                <a:solidFill>
                  <a:srgbClr val="435464"/>
                </a:solidFill>
                <a:latin typeface="Lato"/>
                <a:ea typeface="Lato"/>
                <a:cs typeface="Lato"/>
              </a:rPr>
              <a:t> </a:t>
            </a:r>
            <a:r>
              <a:rPr lang="en-US" sz="1800">
                <a:solidFill>
                  <a:srgbClr val="435464"/>
                </a:solidFill>
                <a:effectLst/>
                <a:latin typeface="Lato"/>
                <a:ea typeface="Lato"/>
                <a:cs typeface="Lato"/>
              </a:rPr>
              <a:t>of their employees, by providing:</a:t>
            </a:r>
            <a:r>
              <a:rPr lang="en-US">
                <a:solidFill>
                  <a:schemeClr val="bg1"/>
                </a:solidFill>
                <a:latin typeface="Lato"/>
                <a:ea typeface="Lato"/>
                <a:cs typeface="Lato"/>
              </a:rPr>
              <a:t> </a:t>
            </a:r>
            <a:endParaRPr lang="en-US" sz="16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D5358A05-40F9-DCC7-B520-D267B1AC924F}"/>
              </a:ext>
            </a:extLst>
          </p:cNvPr>
          <p:cNvSpPr txBox="1"/>
          <p:nvPr/>
        </p:nvSpPr>
        <p:spPr>
          <a:xfrm>
            <a:off x="662230" y="4560168"/>
            <a:ext cx="4344525" cy="2012655"/>
          </a:xfrm>
          <a:prstGeom prst="rect">
            <a:avLst/>
          </a:prstGeom>
          <a:noFill/>
        </p:spPr>
        <p:txBody>
          <a:bodyPr wrap="square" lIns="91440" tIns="45720" rIns="91440" bIns="45720" numCol="1" spcCol="274320" rtlCol="0" anchor="t">
            <a:noAutofit/>
          </a:bodyPr>
          <a:lstStyle/>
          <a:p>
            <a:pPr>
              <a:lnSpc>
                <a:spcPts val="1860"/>
              </a:lnSpc>
              <a:spcBef>
                <a:spcPts val="400"/>
              </a:spcBef>
            </a:pP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The word </a:t>
            </a: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health</a:t>
            </a: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a:t>
            </a: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comes from the Old English word “</a:t>
            </a:r>
            <a:r>
              <a:rPr lang="en-US" sz="1600" err="1">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hælþ</a:t>
            </a: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 which means “wholeness”.</a:t>
            </a: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 </a:t>
            </a:r>
            <a:endPar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endParaRPr>
          </a:p>
          <a:p>
            <a:pPr>
              <a:lnSpc>
                <a:spcPts val="1860"/>
              </a:lnSpc>
              <a:spcBef>
                <a:spcPts val="400"/>
              </a:spcBef>
            </a:pPr>
            <a:endPar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pPr>
              <a:lnSpc>
                <a:spcPts val="1860"/>
              </a:lnSpc>
              <a:spcBef>
                <a:spcPts val="400"/>
              </a:spcBef>
            </a:pP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Today, </a:t>
            </a: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many companies are </a:t>
            </a: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relying on health and wellness management "solutions" that feature </a:t>
            </a:r>
            <a:r>
              <a:rPr lang="en-US" sz="1600">
                <a:solidFill>
                  <a:schemeClr val="bg1"/>
                </a:solidFill>
                <a:effectLst/>
                <a:latin typeface="Lato Medium" panose="020F0502020204030203" pitchFamily="34" charset="0"/>
                <a:ea typeface="Lato Medium" panose="020F0502020204030203" pitchFamily="34" charset="0"/>
                <a:cs typeface="Lato Medium" panose="020F0502020204030203" pitchFamily="34" charset="0"/>
              </a:rPr>
              <a:t>isolated products and fragmented services.</a:t>
            </a:r>
            <a:r>
              <a:rPr lang="en-US" sz="1600">
                <a:solidFill>
                  <a:schemeClr val="bg1"/>
                </a:solidFill>
                <a:latin typeface="Lato Medium" panose="020F0502020204030203" pitchFamily="34" charset="0"/>
                <a:ea typeface="Lato Medium" panose="020F0502020204030203" pitchFamily="34" charset="0"/>
                <a:cs typeface="Lato Medium" panose="020F0502020204030203" pitchFamily="34" charset="0"/>
              </a:rPr>
              <a:t> We're here to change that. </a:t>
            </a:r>
          </a:p>
        </p:txBody>
      </p:sp>
      <p:sp>
        <p:nvSpPr>
          <p:cNvPr id="3" name="Rectangle 2">
            <a:extLst>
              <a:ext uri="{FF2B5EF4-FFF2-40B4-BE49-F238E27FC236}">
                <a16:creationId xmlns:a16="http://schemas.microsoft.com/office/drawing/2014/main" id="{65974AAD-9FD8-5AAA-C570-ED852DC7AC92}"/>
              </a:ext>
            </a:extLst>
          </p:cNvPr>
          <p:cNvSpPr/>
          <p:nvPr/>
        </p:nvSpPr>
        <p:spPr>
          <a:xfrm>
            <a:off x="5537640" y="3185396"/>
            <a:ext cx="5293012" cy="341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marL="285750" indent="-285750">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An </a:t>
            </a:r>
            <a:r>
              <a:rPr lang="en-US" sz="1600" b="1">
                <a:solidFill>
                  <a:srgbClr val="435464"/>
                </a:solidFill>
                <a:latin typeface="Lato Black"/>
                <a:ea typeface="Lato Black"/>
                <a:cs typeface="Lato Black"/>
              </a:rPr>
              <a:t>all-in-one</a:t>
            </a:r>
            <a:r>
              <a:rPr lang="en-US" sz="1600">
                <a:solidFill>
                  <a:srgbClr val="435464"/>
                </a:solidFill>
                <a:latin typeface="Lato Light"/>
                <a:ea typeface="Lato Light"/>
                <a:cs typeface="Lato Light"/>
              </a:rPr>
              <a:t> platform that addresses </a:t>
            </a:r>
            <a:r>
              <a:rPr lang="en-US" sz="1600" b="1">
                <a:solidFill>
                  <a:srgbClr val="435464"/>
                </a:solidFill>
                <a:latin typeface="Lato Black"/>
                <a:ea typeface="Lato Light"/>
                <a:cs typeface="Lato Light"/>
              </a:rPr>
              <a:t>holistic health</a:t>
            </a:r>
            <a:endParaRPr lang="en-US" sz="1600" b="1">
              <a:solidFill>
                <a:srgbClr val="435464"/>
              </a:solidFill>
              <a:latin typeface="Lato Black"/>
              <a:ea typeface="Lato Light" panose="020F0502020204030203" pitchFamily="34" charset="0"/>
              <a:cs typeface="Lato Light" panose="020F0502020204030203" pitchFamily="34" charset="0"/>
            </a:endParaRPr>
          </a:p>
          <a:p>
            <a:pPr marL="285750" indent="-285750">
              <a:buClr>
                <a:srgbClr val="1AD3AF"/>
              </a:buClr>
              <a:buSzPct val="130000"/>
              <a:buFont typeface="Arial" panose="020B0604020202020204" pitchFamily="34" charset="0"/>
              <a:buChar char="•"/>
            </a:pPr>
            <a:endPar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 sensible </a:t>
            </a:r>
            <a:r>
              <a:rPr lang="en-US" sz="1600">
                <a:solidFill>
                  <a:srgbClr val="435464"/>
                </a:solidFill>
                <a:latin typeface="Lato Light"/>
                <a:ea typeface="Lato Black"/>
                <a:cs typeface="Lato Black"/>
              </a:rPr>
              <a:t>balance</a:t>
            </a:r>
            <a:r>
              <a:rPr lang="en-US" sz="1600">
                <a:solidFill>
                  <a:srgbClr val="435464"/>
                </a:solidFill>
                <a:latin typeface="Lato Light"/>
                <a:ea typeface="Lato Light"/>
                <a:cs typeface="Lato Light"/>
              </a:rPr>
              <a:t> </a:t>
            </a:r>
            <a:r>
              <a:rPr lang="en-US" sz="1600">
                <a:solidFill>
                  <a:srgbClr val="435464"/>
                </a:solidFill>
                <a:effectLst/>
                <a:latin typeface="Lato Light"/>
                <a:ea typeface="Lato Light"/>
                <a:cs typeface="Lato Light"/>
              </a:rPr>
              <a:t>of tangible features and tools that delivers </a:t>
            </a:r>
            <a:r>
              <a:rPr lang="en-US" sz="1600" b="1">
                <a:solidFill>
                  <a:srgbClr val="435464"/>
                </a:solidFill>
                <a:effectLst/>
                <a:latin typeface="Lato Black"/>
                <a:ea typeface="Lato Light"/>
                <a:cs typeface="Lato Light"/>
              </a:rPr>
              <a:t>high impact—and high value</a:t>
            </a:r>
          </a:p>
          <a:p>
            <a:pPr marL="285750" indent="-285750">
              <a:buClr>
                <a:srgbClr val="1AD3AF"/>
              </a:buClr>
              <a:buSzPct val="130000"/>
              <a:buFont typeface="Arial" panose="020B0604020202020204" pitchFamily="34" charset="0"/>
              <a:buChar char="•"/>
            </a:pPr>
            <a:endPar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An approach that incorporates best practices for </a:t>
            </a:r>
            <a:r>
              <a:rPr lang="en-US" sz="1600" b="1">
                <a:solidFill>
                  <a:srgbClr val="435464"/>
                </a:solidFill>
                <a:latin typeface="Lato Black"/>
                <a:ea typeface="Lato Light"/>
                <a:cs typeface="Lato Light"/>
              </a:rPr>
              <a:t>behavioral</a:t>
            </a:r>
            <a:r>
              <a:rPr lang="en-US" sz="1600">
                <a:solidFill>
                  <a:srgbClr val="435464"/>
                </a:solidFill>
                <a:latin typeface="Lato Light"/>
                <a:ea typeface="Lato Light"/>
                <a:cs typeface="Lato Light"/>
              </a:rPr>
              <a:t> </a:t>
            </a:r>
            <a:r>
              <a:rPr lang="en-US" sz="1600" b="1">
                <a:solidFill>
                  <a:srgbClr val="435464"/>
                </a:solidFill>
                <a:latin typeface="Lato Black"/>
                <a:ea typeface="Lato Black"/>
                <a:cs typeface="Lato Black"/>
              </a:rPr>
              <a:t>change</a:t>
            </a:r>
            <a:r>
              <a:rPr lang="en-US" sz="1600">
                <a:solidFill>
                  <a:srgbClr val="435464"/>
                </a:solidFill>
                <a:latin typeface="Lato Light"/>
                <a:ea typeface="Lato Light"/>
                <a:cs typeface="Lato Light"/>
              </a:rPr>
              <a:t> and health management</a:t>
            </a:r>
          </a:p>
          <a:p>
            <a:pPr marL="285750" indent="-285750">
              <a:buClr>
                <a:srgbClr val="1AD3AF"/>
              </a:buClr>
              <a:buSzPct val="130000"/>
              <a:buFont typeface="Arial" panose="020B0604020202020204" pitchFamily="34" charset="0"/>
              <a:buChar char="•"/>
            </a:pPr>
            <a:endParaRPr lang="en-US" sz="1600">
              <a:solidFill>
                <a:srgbClr val="435464"/>
              </a:solidFill>
              <a:latin typeface="Lato Light"/>
              <a:ea typeface="Lato Light"/>
              <a:cs typeface="Lato Light"/>
            </a:endParaRPr>
          </a:p>
          <a:p>
            <a:pPr marL="285750" indent="-285750">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An </a:t>
            </a:r>
            <a:r>
              <a:rPr lang="en-US" sz="1600" b="1">
                <a:solidFill>
                  <a:srgbClr val="435464"/>
                </a:solidFill>
                <a:latin typeface="Lato Black"/>
                <a:ea typeface="Lato Light"/>
                <a:cs typeface="Lato Light"/>
              </a:rPr>
              <a:t>intentional design</a:t>
            </a:r>
            <a:r>
              <a:rPr lang="en-US" sz="1600">
                <a:solidFill>
                  <a:srgbClr val="435464"/>
                </a:solidFill>
                <a:latin typeface="Lato Light"/>
                <a:ea typeface="Lato Light"/>
                <a:cs typeface="Lato Light"/>
              </a:rPr>
              <a:t> that centers on the needs and experience of the end user</a:t>
            </a:r>
          </a:p>
        </p:txBody>
      </p:sp>
      <p:sp>
        <p:nvSpPr>
          <p:cNvPr id="9" name="Rectangle 8">
            <a:extLst>
              <a:ext uri="{FF2B5EF4-FFF2-40B4-BE49-F238E27FC236}">
                <a16:creationId xmlns:a16="http://schemas.microsoft.com/office/drawing/2014/main" id="{95A97FBC-FC8F-9678-9723-276FC8CD3A60}"/>
              </a:ext>
            </a:extLst>
          </p:cNvPr>
          <p:cNvSpPr/>
          <p:nvPr/>
        </p:nvSpPr>
        <p:spPr>
          <a:xfrm>
            <a:off x="505837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19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7" y="0"/>
            <a:ext cx="4915973"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337191" y="1907167"/>
            <a:ext cx="4991100" cy="830997"/>
          </a:xfrm>
          <a:prstGeom prst="rect">
            <a:avLst/>
          </a:prstGeom>
          <a:noFill/>
        </p:spPr>
        <p:txBody>
          <a:bodyPr wrap="square" lIns="91440" tIns="45720" rIns="91440" bIns="45720" rtlCol="0" anchor="t">
            <a:spAutoFit/>
          </a:bodyPr>
          <a:lstStyle/>
          <a:p>
            <a:r>
              <a:rPr lang="en-US" sz="1600" spc="600">
                <a:solidFill>
                  <a:srgbClr val="435464"/>
                </a:solidFill>
                <a:latin typeface="Lato Medium" panose="020F0502020204030203" pitchFamily="34" charset="0"/>
                <a:ea typeface="Lato Medium" panose="020F0502020204030203" pitchFamily="34" charset="0"/>
                <a:cs typeface="Lato Medium" panose="020F0502020204030203" pitchFamily="34" charset="0"/>
              </a:rPr>
              <a:t>WELLNESS PROGRAMS SHOULD OFFER SOLUTIONS, NOT SCAVENGER HUNTS   </a:t>
            </a:r>
          </a:p>
        </p:txBody>
      </p:sp>
      <p:sp>
        <p:nvSpPr>
          <p:cNvPr id="8" name="TextBox 7">
            <a:extLst>
              <a:ext uri="{FF2B5EF4-FFF2-40B4-BE49-F238E27FC236}">
                <a16:creationId xmlns:a16="http://schemas.microsoft.com/office/drawing/2014/main" id="{D5358A05-40F9-DCC7-B520-D267B1AC924F}"/>
              </a:ext>
            </a:extLst>
          </p:cNvPr>
          <p:cNvSpPr txBox="1"/>
          <p:nvPr/>
        </p:nvSpPr>
        <p:spPr>
          <a:xfrm>
            <a:off x="1471879" y="2999561"/>
            <a:ext cx="5416154" cy="3006806"/>
          </a:xfrm>
          <a:prstGeom prst="rect">
            <a:avLst/>
          </a:prstGeom>
          <a:noFill/>
        </p:spPr>
        <p:txBody>
          <a:bodyPr wrap="square" lIns="91440" tIns="45720" rIns="91440" bIns="45720" numCol="1" spcCol="274320" rtlCol="0" anchor="t">
            <a:noAutofit/>
          </a:bodyPr>
          <a:lstStyle/>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There is a </a:t>
            </a:r>
            <a:r>
              <a:rPr lang="en-US" sz="1600">
                <a:solidFill>
                  <a:srgbClr val="435464"/>
                </a:solidFill>
                <a:latin typeface="Lato Black"/>
                <a:ea typeface="Lato Light"/>
                <a:cs typeface="Lato Light"/>
              </a:rPr>
              <a:t>design problem</a:t>
            </a:r>
            <a:r>
              <a:rPr lang="en-US" sz="1600">
                <a:solidFill>
                  <a:srgbClr val="435464"/>
                </a:solidFill>
                <a:latin typeface="Lato Light"/>
                <a:ea typeface="Lato Light"/>
                <a:cs typeface="Lato Light"/>
              </a:rPr>
              <a:t> in the health and wellness technology space</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Systems </a:t>
            </a:r>
            <a:r>
              <a:rPr lang="en-US" sz="1600" b="1">
                <a:solidFill>
                  <a:srgbClr val="435464"/>
                </a:solidFill>
                <a:latin typeface="Lato Heavy"/>
                <a:ea typeface="Lato Heavy" panose="020F0502020204030203" pitchFamily="34" charset="0"/>
                <a:cs typeface="Lato Heavy" panose="020F0502020204030203" pitchFamily="34" charset="0"/>
              </a:rPr>
              <a:t>fail to simplify complexities</a:t>
            </a:r>
            <a:r>
              <a:rPr lang="en-US" sz="1600">
                <a:solidFill>
                  <a:srgbClr val="435464"/>
                </a:solidFill>
                <a:latin typeface="Lato Light"/>
                <a:ea typeface="Lato Light"/>
                <a:cs typeface="Lato Light"/>
              </a:rPr>
              <a:t>, piling up features to meet requirements </a:t>
            </a:r>
            <a:endPar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No consideration for the </a:t>
            </a:r>
            <a:r>
              <a:rPr lang="en-US" sz="1600" b="1">
                <a:solidFill>
                  <a:srgbClr val="435464"/>
                </a:solidFill>
                <a:latin typeface="Lato Black"/>
                <a:ea typeface="Lato Light"/>
                <a:cs typeface="Lato Light"/>
              </a:rPr>
              <a:t>end user</a:t>
            </a:r>
            <a:endParaRPr lang="en-US" sz="1600" b="1">
              <a:solidFill>
                <a:srgbClr val="435464"/>
              </a:solidFill>
              <a:latin typeface="Lato Black"/>
              <a:ea typeface="Lato Light" panose="020F0502020204030203" pitchFamily="34" charset="0"/>
              <a:cs typeface="Lato Light" panose="020F0502020204030203" pitchFamily="34" charset="0"/>
            </a:endParaRP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Employees are lost </a:t>
            </a:r>
            <a:r>
              <a:rPr lang="en-US" sz="1600">
                <a:solidFill>
                  <a:srgbClr val="435464"/>
                </a:solidFill>
                <a:latin typeface="Lato Light"/>
                <a:ea typeface="Lato Light"/>
                <a:cs typeface="Lato Light"/>
              </a:rPr>
              <a:t>with </a:t>
            </a:r>
            <a:r>
              <a:rPr lang="en-US" sz="1600">
                <a:solidFill>
                  <a:srgbClr val="435464"/>
                </a:solidFill>
                <a:latin typeface="Lato Black"/>
                <a:ea typeface="Lato Light"/>
                <a:cs typeface="Lato Light"/>
              </a:rPr>
              <a:t>overly complex </a:t>
            </a:r>
            <a:r>
              <a:rPr lang="en-US" sz="1600" dirty="0">
                <a:solidFill>
                  <a:srgbClr val="435464"/>
                </a:solidFill>
                <a:latin typeface="Lato Black"/>
                <a:ea typeface="Lato Light"/>
                <a:cs typeface="Lato Light"/>
              </a:rPr>
              <a:t>choices and </a:t>
            </a:r>
            <a:r>
              <a:rPr lang="en-US" sz="1600">
                <a:solidFill>
                  <a:srgbClr val="435464"/>
                </a:solidFill>
                <a:latin typeface="Lato Black"/>
                <a:ea typeface="Lato Light"/>
                <a:cs typeface="Lato Light"/>
              </a:rPr>
              <a:t>setup</a:t>
            </a:r>
            <a:r>
              <a:rPr lang="en-US" sz="1600">
                <a:solidFill>
                  <a:srgbClr val="435464"/>
                </a:solidFill>
                <a:latin typeface="Lato Light"/>
                <a:ea typeface="Lato Light"/>
                <a:cs typeface="Lato Light"/>
              </a:rPr>
              <a:t>—destroying the value of </a:t>
            </a:r>
            <a:r>
              <a:rPr lang="en-US" sz="1600" dirty="0">
                <a:solidFill>
                  <a:srgbClr val="435464"/>
                </a:solidFill>
                <a:latin typeface="Lato Light"/>
                <a:ea typeface="Lato Light"/>
                <a:cs typeface="Lato Light"/>
              </a:rPr>
              <a:t>the</a:t>
            </a:r>
            <a:r>
              <a:rPr lang="en-US" sz="1600">
                <a:solidFill>
                  <a:srgbClr val="435464"/>
                </a:solidFill>
                <a:latin typeface="Lato Light"/>
                <a:ea typeface="Lato Light"/>
                <a:cs typeface="Lato Light"/>
              </a:rPr>
              <a:t> program</a:t>
            </a: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01340"/>
            <a:ext cx="7214521" cy="1144430"/>
            <a:chOff x="1104899" y="501340"/>
            <a:chExt cx="7214521" cy="1144430"/>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4"/>
              <a:ext cx="7214521" cy="1107996"/>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254918" y="501340"/>
              <a:ext cx="6407944" cy="1107996"/>
            </a:xfrm>
            <a:prstGeom prst="rect">
              <a:avLst/>
            </a:prstGeom>
            <a:noFill/>
          </p:spPr>
          <p:txBody>
            <a:bodyPr wrap="square" rtlCol="0">
              <a:spAutoFit/>
            </a:bodyPr>
            <a:lstStyle/>
            <a:p>
              <a:r>
                <a:rPr lang="en-US" sz="6600" spc="1000">
                  <a:solidFill>
                    <a:schemeClr val="bg1"/>
                  </a:solidFill>
                  <a:latin typeface="Lato Light" panose="020F0502020204030203" pitchFamily="34" charset="0"/>
                  <a:ea typeface="Lato Light" panose="020F0502020204030203" pitchFamily="34" charset="0"/>
                  <a:cs typeface="Lato Light" panose="020F0502020204030203" pitchFamily="34" charset="0"/>
                </a:rPr>
                <a:t>CHALLENGE</a:t>
              </a:r>
            </a:p>
          </p:txBody>
        </p:sp>
      </p:grpSp>
    </p:spTree>
    <p:extLst>
      <p:ext uri="{BB962C8B-B14F-4D97-AF65-F5344CB8AC3E}">
        <p14:creationId xmlns:p14="http://schemas.microsoft.com/office/powerpoint/2010/main" val="3690567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7" y="0"/>
            <a:ext cx="4915973" cy="6858000"/>
          </a:xfrm>
          <a:prstGeom prst="rect">
            <a:avLst/>
          </a:prstGeom>
          <a: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388559" y="2134222"/>
            <a:ext cx="6152672" cy="584775"/>
          </a:xfrm>
          <a:prstGeom prst="rect">
            <a:avLst/>
          </a:prstGeom>
          <a:noFill/>
        </p:spPr>
        <p:txBody>
          <a:bodyPr wrap="square" lIns="91440" tIns="45720" rIns="91440" bIns="45720" rtlCol="0" anchor="t">
            <a:spAutoFit/>
          </a:bodyPr>
          <a:lstStyle/>
          <a:p>
            <a:r>
              <a:rPr lang="en-US" sz="1600" spc="600" dirty="0">
                <a:solidFill>
                  <a:srgbClr val="435464"/>
                </a:solidFill>
                <a:latin typeface="Lato Medium" panose="020F0502020204030203" pitchFamily="34" charset="0"/>
                <a:ea typeface="Lato Medium" panose="020F0502020204030203" pitchFamily="34" charset="0"/>
                <a:cs typeface="Lato Medium" panose="020F0502020204030203" pitchFamily="34" charset="0"/>
              </a:rPr>
              <a:t>SIMPLICITY – THE RIGHT INFORMATION AT THE RIGHT TIME  </a:t>
            </a:r>
          </a:p>
        </p:txBody>
      </p:sp>
      <p:sp>
        <p:nvSpPr>
          <p:cNvPr id="8" name="TextBox 7">
            <a:extLst>
              <a:ext uri="{FF2B5EF4-FFF2-40B4-BE49-F238E27FC236}">
                <a16:creationId xmlns:a16="http://schemas.microsoft.com/office/drawing/2014/main" id="{D5358A05-40F9-DCC7-B520-D267B1AC924F}"/>
              </a:ext>
            </a:extLst>
          </p:cNvPr>
          <p:cNvSpPr txBox="1"/>
          <p:nvPr/>
        </p:nvSpPr>
        <p:spPr>
          <a:xfrm>
            <a:off x="1581148" y="3026267"/>
            <a:ext cx="5416154" cy="3006806"/>
          </a:xfrm>
          <a:prstGeom prst="rect">
            <a:avLst/>
          </a:prstGeom>
          <a:noFill/>
        </p:spPr>
        <p:txBody>
          <a:bodyPr wrap="square" lIns="91440" tIns="45720" rIns="91440" bIns="45720" numCol="1" spcCol="274320" rtlCol="0" anchor="t">
            <a:noAutofit/>
          </a:bodyPr>
          <a:lstStyle/>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Our platform works to solve client needs with </a:t>
            </a:r>
            <a:r>
              <a:rPr lang="en-US" sz="1600" dirty="0">
                <a:solidFill>
                  <a:srgbClr val="435464"/>
                </a:solidFill>
                <a:latin typeface="Lato Black"/>
                <a:ea typeface="Lato Light"/>
                <a:cs typeface="Lato Light"/>
              </a:rPr>
              <a:t>positive user experiences</a:t>
            </a:r>
            <a:endParaRPr lang="en-US" sz="1600" dirty="0">
              <a:solidFill>
                <a:srgbClr val="435464"/>
              </a:solidFill>
              <a:latin typeface="Lato" panose="020F0502020204030203" pitchFamily="34" charset="0"/>
              <a:ea typeface="Lato" panose="020F0502020204030203" pitchFamily="34" charset="0"/>
              <a:cs typeface="Lato" panose="020F0502020204030203" pitchFamily="34" charset="0"/>
            </a:endParaRP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Black"/>
                <a:ea typeface="Lato Light"/>
                <a:cs typeface="Lato Light"/>
              </a:rPr>
              <a:t>Digitally embedded coaching</a:t>
            </a:r>
            <a:r>
              <a:rPr lang="en-US" sz="1600" dirty="0">
                <a:solidFill>
                  <a:srgbClr val="435464"/>
                </a:solidFill>
                <a:latin typeface="Lato Light"/>
                <a:ea typeface="Lato Light"/>
                <a:cs typeface="Lato Light"/>
              </a:rPr>
              <a:t> programs based on tried-and-true research and testing</a:t>
            </a:r>
          </a:p>
          <a:p>
            <a:pPr marL="285750" indent="-285750">
              <a:lnSpc>
                <a:spcPts val="196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Employees are </a:t>
            </a:r>
            <a:r>
              <a:rPr lang="en-US" sz="1600" dirty="0">
                <a:solidFill>
                  <a:srgbClr val="435464"/>
                </a:solidFill>
                <a:latin typeface="Lato Black"/>
                <a:ea typeface="Lato Light"/>
                <a:cs typeface="Lato Light"/>
              </a:rPr>
              <a:t>motivated, not mandated</a:t>
            </a:r>
            <a:r>
              <a:rPr lang="en-US" sz="1600" dirty="0">
                <a:solidFill>
                  <a:srgbClr val="435464"/>
                </a:solidFill>
                <a:latin typeface="Lato Light"/>
                <a:ea typeface="Lato Light"/>
                <a:cs typeface="Lato Light"/>
              </a:rPr>
              <a:t>, to engage with content </a:t>
            </a: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37773"/>
            <a:ext cx="7214521" cy="1289179"/>
            <a:chOff x="1104899" y="537773"/>
            <a:chExt cx="7214521" cy="1289179"/>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3"/>
              <a:ext cx="7214521" cy="1289179"/>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389780" y="582197"/>
              <a:ext cx="6407944" cy="1200329"/>
            </a:xfrm>
            <a:prstGeom prst="rect">
              <a:avLst/>
            </a:prstGeom>
            <a:noFill/>
          </p:spPr>
          <p:txBody>
            <a:bodyPr wrap="square" lIns="91440" tIns="45720" rIns="91440" bIns="45720" rtlCol="0" anchor="t">
              <a:spAutoFit/>
            </a:bodyPr>
            <a:lstStyle/>
            <a:p>
              <a:r>
                <a:rPr lang="en-US" sz="3600" spc="1000">
                  <a:solidFill>
                    <a:schemeClr val="bg1"/>
                  </a:solidFill>
                  <a:latin typeface="Lato Light"/>
                  <a:ea typeface="Lato Light"/>
                  <a:cs typeface="Lato Light"/>
                </a:rPr>
                <a:t>NEW OCEAN'S APPROACH</a:t>
              </a:r>
              <a:endParaRPr lang="en-US" sz="3600" spc="10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Tree>
    <p:extLst>
      <p:ext uri="{BB962C8B-B14F-4D97-AF65-F5344CB8AC3E}">
        <p14:creationId xmlns:p14="http://schemas.microsoft.com/office/powerpoint/2010/main" val="215025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12034837"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881322" y="0"/>
            <a:ext cx="4057650" cy="6858000"/>
          </a:xfrm>
          <a:prstGeom prst="rect">
            <a:avLst/>
          </a:prstGeom>
          <a: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5340465" y="1709012"/>
            <a:ext cx="6287164" cy="830997"/>
          </a:xfrm>
          <a:prstGeom prst="rect">
            <a:avLst/>
          </a:prstGeom>
          <a:noFill/>
        </p:spPr>
        <p:txBody>
          <a:bodyPr wrap="square" lIns="91440" tIns="45720" rIns="91440" bIns="45720" rtlCol="0" anchor="t">
            <a:spAutoFit/>
          </a:bodyPr>
          <a:lstStyle/>
          <a:p>
            <a:r>
              <a:rPr lang="en-US" sz="1600" spc="600" dirty="0">
                <a:solidFill>
                  <a:srgbClr val="435464"/>
                </a:solidFill>
                <a:latin typeface="Lato Medium"/>
                <a:ea typeface="Lato Medium"/>
                <a:cs typeface="Lato Medium"/>
              </a:rPr>
              <a:t>FAILURE TO FULLY UNDERSTAND </a:t>
            </a:r>
          </a:p>
          <a:p>
            <a:r>
              <a:rPr lang="en-US" sz="1600" spc="600" dirty="0">
                <a:solidFill>
                  <a:srgbClr val="435464"/>
                </a:solidFill>
                <a:latin typeface="Lato Medium"/>
                <a:ea typeface="Lato Medium"/>
                <a:cs typeface="Lato Medium"/>
              </a:rPr>
              <a:t>EMPLOYEES’ HEALTH FROM A HOLISTIC PERSPECTIVE</a:t>
            </a:r>
          </a:p>
        </p:txBody>
      </p:sp>
      <p:sp>
        <p:nvSpPr>
          <p:cNvPr id="3" name="Rectangle 2">
            <a:extLst>
              <a:ext uri="{FF2B5EF4-FFF2-40B4-BE49-F238E27FC236}">
                <a16:creationId xmlns:a16="http://schemas.microsoft.com/office/drawing/2014/main" id="{65974AAD-9FD8-5AAA-C570-ED852DC7AC92}"/>
              </a:ext>
            </a:extLst>
          </p:cNvPr>
          <p:cNvSpPr/>
          <p:nvPr/>
        </p:nvSpPr>
        <p:spPr>
          <a:xfrm>
            <a:off x="5426292" y="2662254"/>
            <a:ext cx="6287164" cy="341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marL="285750" indent="-285750">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Employers use</a:t>
            </a:r>
            <a:r>
              <a:rPr lang="en-US" sz="1600" dirty="0">
                <a:solidFill>
                  <a:srgbClr val="435464"/>
                </a:solidFill>
                <a:latin typeface="Lato Light"/>
                <a:ea typeface="Lato Light"/>
                <a:cs typeface="Lato Light"/>
              </a:rPr>
              <a:t> a</a:t>
            </a:r>
            <a:r>
              <a:rPr lang="en-US" sz="1600">
                <a:solidFill>
                  <a:srgbClr val="435464"/>
                </a:solidFill>
                <a:latin typeface="Lato Light"/>
                <a:ea typeface="Lato Light"/>
                <a:cs typeface="Lato Light"/>
              </a:rPr>
              <a:t> </a:t>
            </a:r>
            <a:r>
              <a:rPr lang="en-US" sz="1600" b="1" dirty="0">
                <a:solidFill>
                  <a:srgbClr val="435464"/>
                </a:solidFill>
                <a:latin typeface="Lato Heavy"/>
                <a:ea typeface="Lato Light"/>
                <a:cs typeface="Lato Light"/>
              </a:rPr>
              <a:t>fragmented</a:t>
            </a:r>
            <a:r>
              <a:rPr lang="en-US" sz="1600" b="1">
                <a:solidFill>
                  <a:srgbClr val="435464"/>
                </a:solidFill>
                <a:latin typeface="Lato Heavy"/>
                <a:ea typeface="Lato Heavy" panose="020F0502020204030203" pitchFamily="34" charset="0"/>
                <a:cs typeface="Lato Heavy" panose="020F0502020204030203" pitchFamily="34" charset="0"/>
              </a:rPr>
              <a:t> </a:t>
            </a:r>
            <a:r>
              <a:rPr lang="en-US" sz="1600" b="1" dirty="0">
                <a:solidFill>
                  <a:srgbClr val="435464"/>
                </a:solidFill>
                <a:latin typeface="Lato Heavy"/>
                <a:ea typeface="Lato Heavy" panose="020F0502020204030203" pitchFamily="34" charset="0"/>
                <a:cs typeface="Lato Heavy" panose="020F0502020204030203" pitchFamily="34" charset="0"/>
              </a:rPr>
              <a:t>approach</a:t>
            </a:r>
            <a:r>
              <a:rPr lang="en-US" sz="1600" dirty="0">
                <a:solidFill>
                  <a:srgbClr val="435464"/>
                </a:solidFill>
                <a:latin typeface="Lato Light"/>
                <a:ea typeface="Lato Light"/>
                <a:cs typeface="Lato Light"/>
              </a:rPr>
              <a:t> </a:t>
            </a:r>
            <a:r>
              <a:rPr lang="en-US" sz="1600">
                <a:solidFill>
                  <a:srgbClr val="435464"/>
                </a:solidFill>
                <a:latin typeface="Lato Light"/>
                <a:ea typeface="Lato Light"/>
                <a:cs typeface="Lato Light"/>
              </a:rPr>
              <a:t>that </a:t>
            </a:r>
            <a:r>
              <a:rPr lang="en-US" sz="1600" dirty="0">
                <a:solidFill>
                  <a:srgbClr val="435464"/>
                </a:solidFill>
                <a:latin typeface="Lato Light"/>
                <a:ea typeface="Lato Light"/>
                <a:cs typeface="Lato Light"/>
              </a:rPr>
              <a:t>addresses pieces and parts rather than the whole </a:t>
            </a:r>
            <a:r>
              <a:rPr lang="en-US" sz="1600">
                <a:solidFill>
                  <a:srgbClr val="435464"/>
                </a:solidFill>
                <a:latin typeface="Lato Light"/>
                <a:ea typeface="Lato Light"/>
                <a:cs typeface="Lato Light"/>
              </a:rPr>
              <a:t>picture</a:t>
            </a:r>
          </a:p>
          <a:p>
            <a:pPr marL="285750" indent="-285750">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As a result, employees are left to sift through</a:t>
            </a:r>
            <a:r>
              <a:rPr lang="en-US" sz="1600" b="1" dirty="0">
                <a:solidFill>
                  <a:srgbClr val="435464"/>
                </a:solidFill>
                <a:latin typeface="Lato Heavy"/>
                <a:ea typeface="Lato Heavy" panose="020F0502020204030203" pitchFamily="34" charset="0"/>
                <a:cs typeface="Lato Heavy" panose="020F0502020204030203" pitchFamily="34" charset="0"/>
              </a:rPr>
              <a:t> partial solutions</a:t>
            </a:r>
            <a:endParaRPr lang="en-US" sz="1600" dirty="0">
              <a:solidFill>
                <a:srgbClr val="435464"/>
              </a:solidFill>
              <a:latin typeface="Lato Heavy"/>
              <a:ea typeface="Lato Light" panose="020F0502020204030203" pitchFamily="34" charset="0"/>
              <a:cs typeface="Lato Light" panose="020F0502020204030203" pitchFamily="34" charset="0"/>
            </a:endParaRPr>
          </a:p>
          <a:p>
            <a:pPr marL="285750" indent="-285750">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Chronic</a:t>
            </a:r>
            <a:r>
              <a:rPr lang="en-US" sz="1600">
                <a:solidFill>
                  <a:srgbClr val="435464"/>
                </a:solidFill>
                <a:latin typeface="Lato Light"/>
                <a:ea typeface="Lato Light"/>
                <a:cs typeface="Lato Light"/>
              </a:rPr>
              <a:t> conditions, weight and nutrition, mental health</a:t>
            </a:r>
            <a:r>
              <a:rPr lang="en-US" sz="1600" dirty="0">
                <a:solidFill>
                  <a:srgbClr val="435464"/>
                </a:solidFill>
                <a:latin typeface="Lato Light"/>
                <a:ea typeface="Lato Light"/>
                <a:cs typeface="Lato Light"/>
              </a:rPr>
              <a:t> are </a:t>
            </a:r>
            <a:r>
              <a:rPr lang="en-US" sz="1600" b="1" dirty="0">
                <a:solidFill>
                  <a:srgbClr val="435464"/>
                </a:solidFill>
                <a:latin typeface="Lato Heavy"/>
                <a:ea typeface="Lato Light"/>
                <a:cs typeface="Lato Light"/>
              </a:rPr>
              <a:t>all addressed separately,</a:t>
            </a:r>
            <a:r>
              <a:rPr lang="en-US" sz="1600">
                <a:solidFill>
                  <a:srgbClr val="435464"/>
                </a:solidFill>
                <a:latin typeface="Lato Light"/>
                <a:ea typeface="Lato Light"/>
                <a:cs typeface="Lato Light"/>
              </a:rPr>
              <a:t> </a:t>
            </a:r>
            <a:r>
              <a:rPr lang="en-US" sz="1600" dirty="0">
                <a:solidFill>
                  <a:srgbClr val="435464"/>
                </a:solidFill>
                <a:latin typeface="Lato Light"/>
                <a:ea typeface="Lato Light"/>
                <a:cs typeface="Lato Light"/>
              </a:rPr>
              <a:t>not cohesively</a:t>
            </a:r>
            <a:endPar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Result: a </a:t>
            </a:r>
            <a:r>
              <a:rPr lang="en-US" sz="1600">
                <a:solidFill>
                  <a:srgbClr val="435464"/>
                </a:solidFill>
                <a:latin typeface="Lato Black"/>
                <a:ea typeface="Lato Light"/>
                <a:cs typeface="Lato Light"/>
              </a:rPr>
              <a:t>significant loss in the utility</a:t>
            </a:r>
            <a:r>
              <a:rPr lang="en-US" sz="1600">
                <a:solidFill>
                  <a:srgbClr val="435464"/>
                </a:solidFill>
                <a:latin typeface="Lato Light"/>
                <a:ea typeface="Lato Light"/>
                <a:cs typeface="Lato Light"/>
              </a:rPr>
              <a:t> of health management solutions for employees, and </a:t>
            </a:r>
            <a:r>
              <a:rPr lang="en-US" sz="1600">
                <a:solidFill>
                  <a:srgbClr val="435464"/>
                </a:solidFill>
                <a:latin typeface="Lato Black"/>
                <a:ea typeface="Lato Light"/>
                <a:cs typeface="Lato Light"/>
              </a:rPr>
              <a:t>reductions in productivity</a:t>
            </a:r>
            <a:r>
              <a:rPr lang="en-US" sz="1600">
                <a:solidFill>
                  <a:srgbClr val="435464"/>
                </a:solidFill>
                <a:latin typeface="Lato Light"/>
                <a:ea typeface="Lato Light"/>
                <a:cs typeface="Lato Light"/>
              </a:rPr>
              <a:t> and the bottom-line for employers </a:t>
            </a:r>
          </a:p>
        </p:txBody>
      </p:sp>
      <p:sp>
        <p:nvSpPr>
          <p:cNvPr id="9" name="Rectangle 8">
            <a:extLst>
              <a:ext uri="{FF2B5EF4-FFF2-40B4-BE49-F238E27FC236}">
                <a16:creationId xmlns:a16="http://schemas.microsoft.com/office/drawing/2014/main" id="{95A97FBC-FC8F-9678-9723-276FC8CD3A60}"/>
              </a:ext>
            </a:extLst>
          </p:cNvPr>
          <p:cNvSpPr/>
          <p:nvPr/>
        </p:nvSpPr>
        <p:spPr>
          <a:xfrm>
            <a:off x="5010409"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657E894-B545-E3BC-A47B-03C1F51FED06}"/>
              </a:ext>
            </a:extLst>
          </p:cNvPr>
          <p:cNvGrpSpPr/>
          <p:nvPr/>
        </p:nvGrpSpPr>
        <p:grpSpPr>
          <a:xfrm>
            <a:off x="4938972" y="428625"/>
            <a:ext cx="6557962" cy="1144430"/>
            <a:chOff x="2347913" y="403591"/>
            <a:chExt cx="6557962" cy="1144430"/>
          </a:xfrm>
        </p:grpSpPr>
        <p:sp>
          <p:nvSpPr>
            <p:cNvPr id="2" name="Rectangle 1">
              <a:extLst>
                <a:ext uri="{FF2B5EF4-FFF2-40B4-BE49-F238E27FC236}">
                  <a16:creationId xmlns:a16="http://schemas.microsoft.com/office/drawing/2014/main" id="{17E3A01A-88CC-755C-6705-98CFDD294F32}"/>
                </a:ext>
              </a:extLst>
            </p:cNvPr>
            <p:cNvSpPr/>
            <p:nvPr/>
          </p:nvSpPr>
          <p:spPr>
            <a:xfrm>
              <a:off x="2347913" y="440025"/>
              <a:ext cx="6407944" cy="1107996"/>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E39CE0-DEE1-9AD5-2D40-0F1586A28CC0}"/>
                </a:ext>
              </a:extLst>
            </p:cNvPr>
            <p:cNvSpPr txBox="1"/>
            <p:nvPr/>
          </p:nvSpPr>
          <p:spPr>
            <a:xfrm>
              <a:off x="2497931" y="403591"/>
              <a:ext cx="6407944" cy="1107996"/>
            </a:xfrm>
            <a:prstGeom prst="rect">
              <a:avLst/>
            </a:prstGeom>
            <a:noFill/>
          </p:spPr>
          <p:txBody>
            <a:bodyPr wrap="square" rtlCol="0">
              <a:spAutoFit/>
            </a:bodyPr>
            <a:lstStyle/>
            <a:p>
              <a:r>
                <a:rPr lang="en-US" sz="6600" spc="1000">
                  <a:solidFill>
                    <a:schemeClr val="bg1"/>
                  </a:solidFill>
                  <a:latin typeface="Lato Light" panose="020F0502020204030203" pitchFamily="34" charset="0"/>
                  <a:ea typeface="Lato Light" panose="020F0502020204030203" pitchFamily="34" charset="0"/>
                  <a:cs typeface="Lato Light" panose="020F0502020204030203" pitchFamily="34" charset="0"/>
                </a:rPr>
                <a:t>CHALLENGE</a:t>
              </a:r>
            </a:p>
          </p:txBody>
        </p:sp>
      </p:grpSp>
    </p:spTree>
    <p:extLst>
      <p:ext uri="{BB962C8B-B14F-4D97-AF65-F5344CB8AC3E}">
        <p14:creationId xmlns:p14="http://schemas.microsoft.com/office/powerpoint/2010/main" val="2947276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12034837"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881322" y="0"/>
            <a:ext cx="4057650"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5521065" y="2119586"/>
            <a:ext cx="6061335" cy="830997"/>
          </a:xfrm>
          <a:prstGeom prst="rect">
            <a:avLst/>
          </a:prstGeom>
          <a:noFill/>
        </p:spPr>
        <p:txBody>
          <a:bodyPr wrap="square" lIns="91440" tIns="45720" rIns="91440" bIns="45720" rtlCol="0" anchor="t">
            <a:spAutoFit/>
          </a:bodyPr>
          <a:lstStyle/>
          <a:p>
            <a:r>
              <a:rPr lang="en-US" sz="1600" spc="600" dirty="0">
                <a:solidFill>
                  <a:srgbClr val="435464"/>
                </a:solidFill>
                <a:latin typeface="Lato Medium"/>
                <a:ea typeface="Lato Medium"/>
                <a:cs typeface="Lato Medium"/>
              </a:rPr>
              <a:t>ONE MEANINGFUL DESTINATION WITH SOMETHING FOR EVERYONE – AND EVERY EMPLOYER</a:t>
            </a:r>
            <a:endParaRPr lang="en-US" dirty="0"/>
          </a:p>
        </p:txBody>
      </p:sp>
      <p:sp>
        <p:nvSpPr>
          <p:cNvPr id="3" name="Rectangle 2">
            <a:extLst>
              <a:ext uri="{FF2B5EF4-FFF2-40B4-BE49-F238E27FC236}">
                <a16:creationId xmlns:a16="http://schemas.microsoft.com/office/drawing/2014/main" id="{65974AAD-9FD8-5AAA-C570-ED852DC7AC92}"/>
              </a:ext>
            </a:extLst>
          </p:cNvPr>
          <p:cNvSpPr/>
          <p:nvPr/>
        </p:nvSpPr>
        <p:spPr>
          <a:xfrm>
            <a:off x="5656947" y="2979130"/>
            <a:ext cx="5487893" cy="3415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0" rtlCol="0" anchor="t" anchorCtr="0"/>
          <a:lstStyle/>
          <a:p>
            <a:pPr marL="285750" indent="-285750">
              <a:lnSpc>
                <a:spcPts val="212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Our platform is designed to deliver </a:t>
            </a:r>
            <a:r>
              <a:rPr lang="en-US" sz="1600" dirty="0">
                <a:solidFill>
                  <a:srgbClr val="435464"/>
                </a:solidFill>
                <a:latin typeface="Lato Black"/>
                <a:ea typeface="Lato Light"/>
                <a:cs typeface="Lato Light"/>
              </a:rPr>
              <a:t>actionable insights</a:t>
            </a:r>
            <a:r>
              <a:rPr lang="en-US" sz="1600" dirty="0">
                <a:solidFill>
                  <a:srgbClr val="435464"/>
                </a:solidFill>
                <a:latin typeface="Lato Light"/>
                <a:ea typeface="Lato Light"/>
                <a:cs typeface="Lato Light"/>
              </a:rPr>
              <a:t> and results</a:t>
            </a:r>
          </a:p>
          <a:p>
            <a:pPr marL="285750" indent="-285750">
              <a:lnSpc>
                <a:spcPts val="212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Our solutions </a:t>
            </a:r>
            <a:r>
              <a:rPr lang="en-US" sz="1600" dirty="0">
                <a:solidFill>
                  <a:srgbClr val="435464"/>
                </a:solidFill>
                <a:latin typeface="Lato Black"/>
                <a:ea typeface="Lato Light"/>
                <a:cs typeface="Lato Light"/>
              </a:rPr>
              <a:t>empower employees</a:t>
            </a:r>
            <a:r>
              <a:rPr lang="en-US" sz="1600" dirty="0">
                <a:solidFill>
                  <a:srgbClr val="435464"/>
                </a:solidFill>
                <a:latin typeface="Lato Light"/>
                <a:ea typeface="Lato Light"/>
                <a:cs typeface="Lato Light"/>
              </a:rPr>
              <a:t> at all stages of health and life</a:t>
            </a:r>
          </a:p>
          <a:p>
            <a:pPr marL="285750" indent="-285750">
              <a:lnSpc>
                <a:spcPts val="212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Simplified health assessments, health tools and trackers, premium reporting provide a </a:t>
            </a:r>
            <a:r>
              <a:rPr lang="en-US" sz="1600" dirty="0">
                <a:solidFill>
                  <a:srgbClr val="435464"/>
                </a:solidFill>
                <a:latin typeface="Lato Black"/>
                <a:ea typeface="Lato Light"/>
                <a:cs typeface="Lato Light"/>
              </a:rPr>
              <a:t>more complete picture</a:t>
            </a:r>
            <a:r>
              <a:rPr lang="en-US" sz="1600" dirty="0">
                <a:solidFill>
                  <a:srgbClr val="435464"/>
                </a:solidFill>
                <a:latin typeface="Lato Light"/>
                <a:ea typeface="Lato Light"/>
                <a:cs typeface="Lato Light"/>
              </a:rPr>
              <a:t> of their holistic health</a:t>
            </a:r>
            <a:endParaRPr lang="en-US" sz="1600" dirty="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indent="-285750">
              <a:lnSpc>
                <a:spcPts val="2120"/>
              </a:lnSpc>
              <a:spcBef>
                <a:spcPts val="600"/>
              </a:spcBef>
              <a:spcAft>
                <a:spcPts val="600"/>
              </a:spcAft>
              <a:buClr>
                <a:srgbClr val="1AD3AF"/>
              </a:buClr>
              <a:buSzPct val="130000"/>
              <a:buFont typeface="Arial" panose="020B0604020202020204" pitchFamily="34" charset="0"/>
              <a:buChar char="•"/>
            </a:pPr>
            <a:r>
              <a:rPr lang="en-US" sz="1600" dirty="0">
                <a:solidFill>
                  <a:srgbClr val="435464"/>
                </a:solidFill>
                <a:latin typeface="Lato Light"/>
                <a:ea typeface="Lato Light"/>
                <a:cs typeface="Lato Light"/>
              </a:rPr>
              <a:t>This helps create </a:t>
            </a:r>
            <a:r>
              <a:rPr lang="en-US" sz="1600" dirty="0">
                <a:solidFill>
                  <a:srgbClr val="435464"/>
                </a:solidFill>
                <a:latin typeface="Lato Black"/>
                <a:ea typeface="Lato Light"/>
                <a:cs typeface="Lato Light"/>
              </a:rPr>
              <a:t>more productive, happier, healthier workforces,</a:t>
            </a:r>
            <a:r>
              <a:rPr lang="en-US" sz="1600" dirty="0">
                <a:solidFill>
                  <a:srgbClr val="435464"/>
                </a:solidFill>
                <a:latin typeface="Lato Light"/>
                <a:ea typeface="Lato Light"/>
                <a:cs typeface="Lato Light"/>
              </a:rPr>
              <a:t> resulting in a positive impact on a company’s bottom line</a:t>
            </a:r>
            <a:endParaRPr lang="en-US" sz="1600" b="1" dirty="0">
              <a:solidFill>
                <a:srgbClr val="435464"/>
              </a:solidFill>
              <a:latin typeface="Lato Light"/>
              <a:ea typeface="Lato Light"/>
              <a:cs typeface="Lato Light"/>
            </a:endParaRPr>
          </a:p>
        </p:txBody>
      </p:sp>
      <p:sp>
        <p:nvSpPr>
          <p:cNvPr id="9" name="Rectangle 8">
            <a:extLst>
              <a:ext uri="{FF2B5EF4-FFF2-40B4-BE49-F238E27FC236}">
                <a16:creationId xmlns:a16="http://schemas.microsoft.com/office/drawing/2014/main" id="{95A97FBC-FC8F-9678-9723-276FC8CD3A60}"/>
              </a:ext>
            </a:extLst>
          </p:cNvPr>
          <p:cNvSpPr/>
          <p:nvPr/>
        </p:nvSpPr>
        <p:spPr>
          <a:xfrm>
            <a:off x="5010409"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657E894-B545-E3BC-A47B-03C1F51FED06}"/>
              </a:ext>
            </a:extLst>
          </p:cNvPr>
          <p:cNvGrpSpPr/>
          <p:nvPr/>
        </p:nvGrpSpPr>
        <p:grpSpPr>
          <a:xfrm>
            <a:off x="4938972" y="465058"/>
            <a:ext cx="6559283" cy="1604211"/>
            <a:chOff x="2347913" y="440024"/>
            <a:chExt cx="6559283" cy="1604211"/>
          </a:xfrm>
        </p:grpSpPr>
        <p:sp>
          <p:nvSpPr>
            <p:cNvPr id="2" name="Rectangle 1">
              <a:extLst>
                <a:ext uri="{FF2B5EF4-FFF2-40B4-BE49-F238E27FC236}">
                  <a16:creationId xmlns:a16="http://schemas.microsoft.com/office/drawing/2014/main" id="{17E3A01A-88CC-755C-6705-98CFDD294F32}"/>
                </a:ext>
              </a:extLst>
            </p:cNvPr>
            <p:cNvSpPr/>
            <p:nvPr/>
          </p:nvSpPr>
          <p:spPr>
            <a:xfrm>
              <a:off x="2347913" y="440024"/>
              <a:ext cx="6407944" cy="1474577"/>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8E39CE0-DEE1-9AD5-2D40-0F1586A28CC0}"/>
                </a:ext>
              </a:extLst>
            </p:cNvPr>
            <p:cNvSpPr txBox="1"/>
            <p:nvPr/>
          </p:nvSpPr>
          <p:spPr>
            <a:xfrm>
              <a:off x="2930006" y="533224"/>
              <a:ext cx="5977190" cy="1511011"/>
            </a:xfrm>
            <a:prstGeom prst="rect">
              <a:avLst/>
            </a:prstGeom>
            <a:noFill/>
          </p:spPr>
          <p:txBody>
            <a:bodyPr wrap="square" lIns="91440" tIns="45720" rIns="91440" bIns="45720" rtlCol="0" anchor="t">
              <a:noAutofit/>
            </a:bodyPr>
            <a:lstStyle/>
            <a:p>
              <a:r>
                <a:rPr lang="en-US" sz="3600" spc="1000">
                  <a:solidFill>
                    <a:schemeClr val="bg1"/>
                  </a:solidFill>
                  <a:latin typeface="Lato Light"/>
                  <a:ea typeface="Lato Light"/>
                  <a:cs typeface="Lato Light"/>
                </a:rPr>
                <a:t>NEW OCEAN'S APPROACH</a:t>
              </a:r>
              <a:endParaRPr lang="en-US" sz="3600" spc="100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
        <p:nvSpPr>
          <p:cNvPr id="6" name="Rectangle 5">
            <a:extLst>
              <a:ext uri="{FF2B5EF4-FFF2-40B4-BE49-F238E27FC236}">
                <a16:creationId xmlns:a16="http://schemas.microsoft.com/office/drawing/2014/main" id="{9AC23054-951B-80EF-7184-C1B295268B42}"/>
              </a:ext>
            </a:extLst>
          </p:cNvPr>
          <p:cNvSpPr/>
          <p:nvPr/>
        </p:nvSpPr>
        <p:spPr>
          <a:xfrm>
            <a:off x="729983"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34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88CFBC-EF3C-3D76-43FB-C3E90019BD22}"/>
              </a:ext>
            </a:extLst>
          </p:cNvPr>
          <p:cNvSpPr/>
          <p:nvPr/>
        </p:nvSpPr>
        <p:spPr>
          <a:xfrm>
            <a:off x="0" y="1685925"/>
            <a:ext cx="157163" cy="3300413"/>
          </a:xfrm>
          <a:prstGeom prst="rect">
            <a:avLst/>
          </a:prstGeom>
          <a:solidFill>
            <a:srgbClr val="1AD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5B7BB6B-3E33-56A7-BE69-0F5625D93E9F}"/>
              </a:ext>
            </a:extLst>
          </p:cNvPr>
          <p:cNvSpPr/>
          <p:nvPr/>
        </p:nvSpPr>
        <p:spPr>
          <a:xfrm>
            <a:off x="7276028" y="0"/>
            <a:ext cx="4278664" cy="685800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791EF6-C20D-B03D-4152-CF9A5C2F3988}"/>
              </a:ext>
            </a:extLst>
          </p:cNvPr>
          <p:cNvSpPr txBox="1"/>
          <p:nvPr/>
        </p:nvSpPr>
        <p:spPr>
          <a:xfrm>
            <a:off x="1254918" y="1818288"/>
            <a:ext cx="4928168" cy="830997"/>
          </a:xfrm>
          <a:prstGeom prst="rect">
            <a:avLst/>
          </a:prstGeom>
          <a:noFill/>
        </p:spPr>
        <p:txBody>
          <a:bodyPr wrap="square" lIns="91440" tIns="45720" rIns="91440" bIns="45720" rtlCol="0" anchor="t">
            <a:spAutoFit/>
          </a:bodyPr>
          <a:lstStyle/>
          <a:p>
            <a:r>
              <a:rPr lang="en-US" sz="1600" spc="600" dirty="0">
                <a:solidFill>
                  <a:srgbClr val="435464"/>
                </a:solidFill>
                <a:latin typeface="Lato Medium"/>
                <a:ea typeface="Lato Medium"/>
                <a:cs typeface="Lato Medium"/>
              </a:rPr>
              <a:t>MISPLACED PRIORITIES OF ENGAGEMENT OVER EFFECTIVENESS</a:t>
            </a:r>
          </a:p>
        </p:txBody>
      </p:sp>
      <p:sp>
        <p:nvSpPr>
          <p:cNvPr id="8" name="TextBox 7">
            <a:extLst>
              <a:ext uri="{FF2B5EF4-FFF2-40B4-BE49-F238E27FC236}">
                <a16:creationId xmlns:a16="http://schemas.microsoft.com/office/drawing/2014/main" id="{D5358A05-40F9-DCC7-B520-D267B1AC924F}"/>
              </a:ext>
            </a:extLst>
          </p:cNvPr>
          <p:cNvSpPr txBox="1"/>
          <p:nvPr/>
        </p:nvSpPr>
        <p:spPr>
          <a:xfrm>
            <a:off x="1254918" y="2871272"/>
            <a:ext cx="5203032" cy="3300412"/>
          </a:xfrm>
          <a:prstGeom prst="rect">
            <a:avLst/>
          </a:prstGeom>
          <a:noFill/>
        </p:spPr>
        <p:txBody>
          <a:bodyPr wrap="square" lIns="91440" tIns="45720" rIns="91440" bIns="45720" numCol="1" spcCol="274320" rtlCol="0" anchor="t">
            <a:noAutofit/>
          </a:bodyPr>
          <a:lstStyle/>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Poorly designed programs leave users feeling stuck, spending </a:t>
            </a:r>
            <a:r>
              <a:rPr lang="en-US" sz="1600">
                <a:solidFill>
                  <a:srgbClr val="435464"/>
                </a:solidFill>
                <a:latin typeface="Lato Black" panose="020F0502020204030203" pitchFamily="34" charset="0"/>
                <a:ea typeface="Lato Black" panose="020F0502020204030203" pitchFamily="34" charset="0"/>
                <a:cs typeface="Lato Black" panose="020F0502020204030203" pitchFamily="34" charset="0"/>
              </a:rPr>
              <a:t>too much time searching </a:t>
            </a:r>
          </a:p>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Employees need </a:t>
            </a:r>
            <a:r>
              <a:rPr lang="en-US" sz="1600" b="1">
                <a:solidFill>
                  <a:srgbClr val="435464"/>
                </a:solidFill>
                <a:latin typeface="Lato Heavy"/>
                <a:ea typeface="Lato Light"/>
                <a:cs typeface="Calibri"/>
              </a:rPr>
              <a:t>increased health literacy </a:t>
            </a:r>
            <a:r>
              <a:rPr lang="en-US" sz="1600">
                <a:solidFill>
                  <a:srgbClr val="435464"/>
                </a:solidFill>
                <a:latin typeface="Lato Light"/>
                <a:ea typeface="Lato Light"/>
                <a:cs typeface="Lato Light"/>
              </a:rPr>
              <a:t>to stop their scrolling and engage in meaningful change</a:t>
            </a:r>
            <a:endParaRPr lang="en-US" sz="1600">
              <a:solidFill>
                <a:srgbClr val="435464"/>
              </a:solidFill>
              <a:latin typeface="Lato Light" panose="020F0502020204030203" pitchFamily="34" charset="0"/>
              <a:ea typeface="Lato Light" panose="020F0502020204030203" pitchFamily="34" charset="0"/>
              <a:cs typeface="Lato Light" panose="020F0502020204030203" pitchFamily="34" charset="0"/>
            </a:endParaRPr>
          </a:p>
          <a:p>
            <a:pPr marL="285750" lvl="1" indent="-285750">
              <a:lnSpc>
                <a:spcPts val="1960"/>
              </a:lnSpc>
              <a:spcBef>
                <a:spcPts val="600"/>
              </a:spcBef>
              <a:spcAft>
                <a:spcPts val="600"/>
              </a:spcAft>
              <a:buClr>
                <a:srgbClr val="1AD3AF"/>
              </a:buClr>
              <a:buSzPct val="130000"/>
              <a:buFont typeface="Arial" panose="020B0604020202020204" pitchFamily="34" charset="0"/>
              <a:buChar char="•"/>
            </a:pPr>
            <a:r>
              <a:rPr lang="en-US" sz="1600">
                <a:solidFill>
                  <a:srgbClr val="435464"/>
                </a:solidFill>
                <a:latin typeface="Lato Light"/>
                <a:ea typeface="Lato Light"/>
                <a:cs typeface="Lato Light"/>
              </a:rPr>
              <a:t>Employees want to know if the </a:t>
            </a:r>
            <a:r>
              <a:rPr lang="en-US" sz="1600">
                <a:solidFill>
                  <a:srgbClr val="435464"/>
                </a:solidFill>
                <a:latin typeface="Lato Black" panose="020F0502020204030203" pitchFamily="34" charset="0"/>
                <a:ea typeface="Lato Black" panose="020F0502020204030203" pitchFamily="34" charset="0"/>
                <a:cs typeface="Lato Black" panose="020F0502020204030203" pitchFamily="34" charset="0"/>
              </a:rPr>
              <a:t>solution is credible</a:t>
            </a:r>
            <a:r>
              <a:rPr lang="en-US" sz="1600">
                <a:solidFill>
                  <a:srgbClr val="435464"/>
                </a:solidFill>
                <a:latin typeface="Lato Light"/>
                <a:ea typeface="Lato Light"/>
                <a:cs typeface="Lato Light"/>
              </a:rPr>
              <a:t> before they buy in</a:t>
            </a:r>
            <a:endParaRPr lang="en-US" sz="1600" i="1">
              <a:solidFill>
                <a:srgbClr val="435464"/>
              </a:solidFill>
              <a:latin typeface="Lato Light"/>
              <a:ea typeface="Lato Light"/>
              <a:cs typeface="Lato Light"/>
            </a:endParaRPr>
          </a:p>
        </p:txBody>
      </p:sp>
      <p:sp>
        <p:nvSpPr>
          <p:cNvPr id="9" name="Rectangle 8">
            <a:extLst>
              <a:ext uri="{FF2B5EF4-FFF2-40B4-BE49-F238E27FC236}">
                <a16:creationId xmlns:a16="http://schemas.microsoft.com/office/drawing/2014/main" id="{95A97FBC-FC8F-9678-9723-276FC8CD3A60}"/>
              </a:ext>
            </a:extLst>
          </p:cNvPr>
          <p:cNvSpPr/>
          <p:nvPr/>
        </p:nvSpPr>
        <p:spPr>
          <a:xfrm>
            <a:off x="8319421" y="0"/>
            <a:ext cx="100584" cy="6858000"/>
          </a:xfrm>
          <a:prstGeom prst="rect">
            <a:avLst/>
          </a:prstGeom>
          <a:solidFill>
            <a:srgbClr val="435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FF9A7C-C224-5CC1-2A0F-0EB1C263BFF4}"/>
              </a:ext>
            </a:extLst>
          </p:cNvPr>
          <p:cNvSpPr/>
          <p:nvPr/>
        </p:nvSpPr>
        <p:spPr>
          <a:xfrm>
            <a:off x="7276027" y="0"/>
            <a:ext cx="1422703" cy="6858000"/>
          </a:xfrm>
          <a:prstGeom prst="rect">
            <a:avLst/>
          </a:prstGeom>
          <a:solidFill>
            <a:srgbClr val="435464">
              <a:alpha val="7531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C0F0566-D752-B5CF-FAF6-90EF12AE63E7}"/>
              </a:ext>
            </a:extLst>
          </p:cNvPr>
          <p:cNvGrpSpPr/>
          <p:nvPr/>
        </p:nvGrpSpPr>
        <p:grpSpPr>
          <a:xfrm>
            <a:off x="1104899" y="501340"/>
            <a:ext cx="7214521" cy="1144430"/>
            <a:chOff x="1104899" y="501340"/>
            <a:chExt cx="7214521" cy="1144430"/>
          </a:xfrm>
        </p:grpSpPr>
        <p:sp>
          <p:nvSpPr>
            <p:cNvPr id="2" name="Rectangle 1">
              <a:extLst>
                <a:ext uri="{FF2B5EF4-FFF2-40B4-BE49-F238E27FC236}">
                  <a16:creationId xmlns:a16="http://schemas.microsoft.com/office/drawing/2014/main" id="{F0623467-2C3A-C62A-D9E3-4FA3C11C9EF7}"/>
                </a:ext>
              </a:extLst>
            </p:cNvPr>
            <p:cNvSpPr/>
            <p:nvPr/>
          </p:nvSpPr>
          <p:spPr>
            <a:xfrm>
              <a:off x="1104899" y="537774"/>
              <a:ext cx="7214521" cy="1107996"/>
            </a:xfrm>
            <a:prstGeom prst="rect">
              <a:avLst/>
            </a:prstGeom>
            <a:solidFill>
              <a:srgbClr val="435464">
                <a:alpha val="869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C35AED-80F4-9843-C946-7E724A0039E0}"/>
                </a:ext>
              </a:extLst>
            </p:cNvPr>
            <p:cNvSpPr txBox="1"/>
            <p:nvPr/>
          </p:nvSpPr>
          <p:spPr>
            <a:xfrm>
              <a:off x="1254918" y="501340"/>
              <a:ext cx="6407944" cy="1107996"/>
            </a:xfrm>
            <a:prstGeom prst="rect">
              <a:avLst/>
            </a:prstGeom>
            <a:noFill/>
          </p:spPr>
          <p:txBody>
            <a:bodyPr wrap="square" rtlCol="0">
              <a:spAutoFit/>
            </a:bodyPr>
            <a:lstStyle/>
            <a:p>
              <a:r>
                <a:rPr lang="en-US" sz="6600" spc="1000">
                  <a:solidFill>
                    <a:schemeClr val="bg1"/>
                  </a:solidFill>
                  <a:latin typeface="Lato Light" panose="020F0502020204030203" pitchFamily="34" charset="0"/>
                  <a:ea typeface="Lato Light" panose="020F0502020204030203" pitchFamily="34" charset="0"/>
                  <a:cs typeface="Lato Light" panose="020F0502020204030203" pitchFamily="34" charset="0"/>
                </a:rPr>
                <a:t>CHALLENGE</a:t>
              </a:r>
            </a:p>
          </p:txBody>
        </p:sp>
      </p:grpSp>
    </p:spTree>
    <p:extLst>
      <p:ext uri="{BB962C8B-B14F-4D97-AF65-F5344CB8AC3E}">
        <p14:creationId xmlns:p14="http://schemas.microsoft.com/office/powerpoint/2010/main" val="769157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3BE3C429F0C149ACD118DE9BAA5433" ma:contentTypeVersion="15" ma:contentTypeDescription="Create a new document." ma:contentTypeScope="" ma:versionID="96ff065f197ca1d725c7b1641ba1359b">
  <xsd:schema xmlns:xsd="http://www.w3.org/2001/XMLSchema" xmlns:xs="http://www.w3.org/2001/XMLSchema" xmlns:p="http://schemas.microsoft.com/office/2006/metadata/properties" xmlns:ns2="8d02ed30-4e9b-4544-85f7-a4900063e3b7" xmlns:ns3="1911beb8-5433-41c4-a23a-56c9778450f6" targetNamespace="http://schemas.microsoft.com/office/2006/metadata/properties" ma:root="true" ma:fieldsID="343b0f3fc2059277402cafb00c869218" ns2:_="" ns3:_="">
    <xsd:import namespace="8d02ed30-4e9b-4544-85f7-a4900063e3b7"/>
    <xsd:import namespace="1911beb8-5433-41c4-a23a-56c9778450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2ed30-4e9b-4544-85f7-a4900063e3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7d435f-bc0a-452e-b7b2-4cb57826a0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911beb8-5433-41c4-a23a-56c9778450f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7d9c6a-4e6e-46ca-ba86-dbd0b5ece545}" ma:internalName="TaxCatchAll" ma:showField="CatchAllData" ma:web="1911beb8-5433-41c4-a23a-56c9778450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02ed30-4e9b-4544-85f7-a4900063e3b7">
      <Terms xmlns="http://schemas.microsoft.com/office/infopath/2007/PartnerControls"/>
    </lcf76f155ced4ddcb4097134ff3c332f>
    <TaxCatchAll xmlns="1911beb8-5433-41c4-a23a-56c9778450f6" xsi:nil="true"/>
  </documentManagement>
</p:properties>
</file>

<file path=customXml/itemProps1.xml><?xml version="1.0" encoding="utf-8"?>
<ds:datastoreItem xmlns:ds="http://schemas.openxmlformats.org/officeDocument/2006/customXml" ds:itemID="{F324D7E8-50A8-411C-9683-DD4EA9153479}">
  <ds:schemaRefs>
    <ds:schemaRef ds:uri="http://schemas.microsoft.com/sharepoint/v3/contenttype/forms"/>
  </ds:schemaRefs>
</ds:datastoreItem>
</file>

<file path=customXml/itemProps2.xml><?xml version="1.0" encoding="utf-8"?>
<ds:datastoreItem xmlns:ds="http://schemas.openxmlformats.org/officeDocument/2006/customXml" ds:itemID="{4CF6297F-D05F-4643-A77F-FEB0ACF50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02ed30-4e9b-4544-85f7-a4900063e3b7"/>
    <ds:schemaRef ds:uri="1911beb8-5433-41c4-a23a-56c9778450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2AA134-1655-49E7-8292-94A90CD4CC40}">
  <ds:schemaRefs>
    <ds:schemaRef ds:uri="802a0021-8211-4970-931c-7723fae75ea7"/>
    <ds:schemaRef ds:uri="91a5b17d-5288-4928-a15e-049b30ac82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d02ed30-4e9b-4544-85f7-a4900063e3b7"/>
    <ds:schemaRef ds:uri="1911beb8-5433-41c4-a23a-56c9778450f6"/>
  </ds:schemaRefs>
</ds:datastoreItem>
</file>

<file path=docProps/app.xml><?xml version="1.0" encoding="utf-8"?>
<Properties xmlns="http://schemas.openxmlformats.org/officeDocument/2006/extended-properties" xmlns:vt="http://schemas.openxmlformats.org/officeDocument/2006/docPropsVTypes">
  <TotalTime>3018</TotalTime>
  <Words>1395</Words>
  <Application>Microsoft Macintosh PowerPoint</Application>
  <PresentationFormat>Widescreen</PresentationFormat>
  <Paragraphs>159</Paragraphs>
  <Slides>19</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Arial,Sans-Serif</vt:lpstr>
      <vt:lpstr>Calibri</vt:lpstr>
      <vt:lpstr>Lato</vt:lpstr>
      <vt:lpstr>Lato Black</vt:lpstr>
      <vt:lpstr>Lato Heavy</vt:lpstr>
      <vt:lpstr>Lato Light</vt:lpstr>
      <vt:lpstr>Lato Medium</vt:lpstr>
      <vt:lpstr>Lato Semibold</vt:lpstr>
      <vt:lpstr>Lato Thin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Spring</dc:creator>
  <cp:lastModifiedBy>Kelly Busch</cp:lastModifiedBy>
  <cp:revision>14</cp:revision>
  <dcterms:created xsi:type="dcterms:W3CDTF">2022-10-07T16:07:53Z</dcterms:created>
  <dcterms:modified xsi:type="dcterms:W3CDTF">2022-11-15T13:44:05Z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0x010100623BE3C429F0C149ACD118DE9BAA5433</vt:lpwstr>
  </property>
  <property fmtid="{D5CDD505-2E9C-101B-9397-08002B2CF9AE}" pid="3" name="MediaServiceImageTags">
    <vt:lpwstr/>
  </property>
</Properties>
</file>